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6" r:id="rId5"/>
    <p:sldId id="306" r:id="rId6"/>
    <p:sldId id="385" r:id="rId7"/>
    <p:sldId id="305" r:id="rId8"/>
    <p:sldId id="308" r:id="rId9"/>
    <p:sldId id="258" r:id="rId10"/>
    <p:sldId id="279" r:id="rId11"/>
    <p:sldId id="280" r:id="rId12"/>
    <p:sldId id="281" r:id="rId13"/>
    <p:sldId id="365" r:id="rId14"/>
    <p:sldId id="282" r:id="rId15"/>
    <p:sldId id="284" r:id="rId16"/>
    <p:sldId id="285" r:id="rId17"/>
    <p:sldId id="286" r:id="rId18"/>
    <p:sldId id="389" r:id="rId19"/>
    <p:sldId id="364" r:id="rId20"/>
    <p:sldId id="288" r:id="rId21"/>
    <p:sldId id="298" r:id="rId22"/>
    <p:sldId id="301" r:id="rId23"/>
    <p:sldId id="300" r:id="rId24"/>
    <p:sldId id="386" r:id="rId25"/>
    <p:sldId id="289" r:id="rId26"/>
    <p:sldId id="290" r:id="rId27"/>
    <p:sldId id="366" r:id="rId28"/>
    <p:sldId id="387" r:id="rId29"/>
    <p:sldId id="291" r:id="rId30"/>
    <p:sldId id="367" r:id="rId31"/>
    <p:sldId id="293" r:id="rId32"/>
    <p:sldId id="388" r:id="rId33"/>
    <p:sldId id="294" r:id="rId34"/>
    <p:sldId id="368" r:id="rId35"/>
    <p:sldId id="296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07" r:id="rId48"/>
    <p:sldId id="382" r:id="rId49"/>
    <p:sldId id="383" r:id="rId50"/>
    <p:sldId id="384" r:id="rId51"/>
    <p:sldId id="303" r:id="rId52"/>
    <p:sldId id="295" r:id="rId53"/>
    <p:sldId id="27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44717" autoAdjust="0"/>
  </p:normalViewPr>
  <p:slideViewPr>
    <p:cSldViewPr snapToGrid="0">
      <p:cViewPr varScale="1">
        <p:scale>
          <a:sx n="39" d="100"/>
          <a:sy n="39" d="100"/>
        </p:scale>
        <p:origin x="207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7818-9FD1-4A4A-BBB8-A8F7A885158A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5B5C-AE81-486B-8299-C690ADF0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8347-4327-4298-850E-31E39F309FB1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D2F8-28A7-48E8-ADD3-E9583D47D8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3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2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14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4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9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2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57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2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4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2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58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29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81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01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94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10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14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37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02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88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5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8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74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49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04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33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0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73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05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9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15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9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90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8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5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6C6C6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8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8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anchor="b"/>
          <a:lstStyle>
            <a:lvl1pPr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phic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2" name="Text Placeholder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4" name="Text Placeholder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6" name="Text Placeholder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4" name="Text Placeholder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anchor="ctr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Footer Placeholder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0" name="Slide Number Placeholder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Date Placeholder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7" name="Picture Placeholder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9" name="Picture Placeholder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1" name="Picture Placeholder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3" name="Picture Placeholder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ooter Placeholder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6" name="Slide Number Placeholder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7" name="Date Placeholder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anchor="b"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Footer Placeholder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" name="Date Placeholder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/>
          <a:lstStyle>
            <a:lvl1pPr algn="l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Date Placeholder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Footer Placeholder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163741/web-server-by-lyte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freepngimg.com/png/68646-app-ios-drive-cloud-vector-iphone-iclou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oud-blue-sky-nature-weather-309024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pixabay.com/illustrations/bot-icon-robot-automated-cyborg-288314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m-ace.blogspot.com/2015/11/network-topology.html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s://www.pngall.com/application-png" TargetMode="External"/><Relationship Id="rId4" Type="http://schemas.openxmlformats.org/officeDocument/2006/relationships/hyperlink" Target="https://www.pngall.com/web-security-png" TargetMode="External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commons.m.wikimedia.org/wiki/File:Firefox_logo,_2019.svg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bannax1994.deviantart.com/art/Internet-Explorer-9-Icon-homemade-508123583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hyperlink" Target="https://commons.wikimedia.org/wiki/File:Safari_browser_logo.svg" TargetMode="External"/><Relationship Id="rId5" Type="http://schemas.openxmlformats.org/officeDocument/2006/relationships/hyperlink" Target="http://openclipart.org/detail/190625/load-balancer-by-pydubreucq-190625" TargetMode="External"/><Relationship Id="rId15" Type="http://schemas.openxmlformats.org/officeDocument/2006/relationships/hyperlink" Target="https://www.pngall.com/database-png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hyperlink" Target="https://en.wikipedia.org/wiki/File:Google_Chrome_icon_(September_2014).svg" TargetMode="External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commons.m.wikimedia.org/wiki/File:Firefox_logo,_2019.svg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bannax1994.deviantart.com/art/Internet-Explorer-9-Icon-homemade-508123583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hyperlink" Target="https://commons.wikimedia.org/wiki/File:Safari_browser_logo.svg" TargetMode="External"/><Relationship Id="rId5" Type="http://schemas.openxmlformats.org/officeDocument/2006/relationships/hyperlink" Target="http://openclipart.org/detail/190625/load-balancer-by-pydubreucq-190625" TargetMode="External"/><Relationship Id="rId15" Type="http://schemas.openxmlformats.org/officeDocument/2006/relationships/hyperlink" Target="https://www.pngall.com/database-png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hyperlink" Target="https://en.wikipedia.org/wiki/File:Google_Chrome_icon_(September_2014).svg" TargetMode="External"/><Relationship Id="rId1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Google_Chrome_icon_(September_2014).svg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hyperlink" Target="https://commons.m.wikimedia.org/wiki/File:Firefox_logo,_2019.sv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annax1994.deviantart.com/art/Internet-Explorer-9-Icon-homemade-508123583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hyperlink" Target="https://commons.wikimedia.org/wiki/File:Safari_browser_logo.svg" TargetMode="External"/><Relationship Id="rId4" Type="http://schemas.openxmlformats.org/officeDocument/2006/relationships/hyperlink" Target="http://openclipart.org/detail/190625/load-balancer-by-pydubreucq-190625" TargetMode="External"/><Relationship Id="rId9" Type="http://schemas.openxmlformats.org/officeDocument/2006/relationships/image" Target="../media/image35.png"/><Relationship Id="rId14" Type="http://schemas.openxmlformats.org/officeDocument/2006/relationships/hyperlink" Target="https://www.pngall.com/database-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macos-png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ngall.com/microsoft-windows-png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www.deviantart.com/petux7/art/linux-kernel-icon-252832825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vg.org/vector-image-of-pendrive-icon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reepngimg.com/png/7830-folder-png-image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s://freesvg.org/vector-image-of-stylized-packet-processor-ico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reesvg.org/vector-image-of-stylized-packet-processor-ic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reesvg.org/vector-image-of-stylized-packet-processor-ic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7830-folder-png-image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innov8.com/2016/01/23/minnov8-gang-347-erase-drive-thermite/" TargetMode="External"/><Relationship Id="rId5" Type="http://schemas.openxmlformats.org/officeDocument/2006/relationships/image" Target="../media/image46.png"/><Relationship Id="rId10" Type="http://schemas.openxmlformats.org/officeDocument/2006/relationships/hyperlink" Target="https://www.pngall.com/files-png" TargetMode="External"/><Relationship Id="rId4" Type="http://schemas.openxmlformats.org/officeDocument/2006/relationships/hyperlink" Target="https://freesvg.org/vector-image-of-stylized-packet-processor-icon" TargetMode="External"/><Relationship Id="rId9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7830-folder-png-image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openxmlformats.org/officeDocument/2006/relationships/hyperlink" Target="https://freesvg.org/vector-image-of-pendrive-ico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innov8.com/2016/01/23/minnov8-gang-347-erase-drive-thermite/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46.png"/><Relationship Id="rId10" Type="http://schemas.openxmlformats.org/officeDocument/2006/relationships/hyperlink" Target="https://www.pngall.com/files-png" TargetMode="External"/><Relationship Id="rId4" Type="http://schemas.openxmlformats.org/officeDocument/2006/relationships/hyperlink" Target="https://freesvg.org/vector-image-of-stylized-packet-processor-icon" TargetMode="External"/><Relationship Id="rId9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7830-folder-png-image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openxmlformats.org/officeDocument/2006/relationships/hyperlink" Target="https://freesvg.org/vector-image-of-pendrive-ico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innov8.com/2016/01/23/minnov8-gang-347-erase-drive-thermite/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46.png"/><Relationship Id="rId10" Type="http://schemas.openxmlformats.org/officeDocument/2006/relationships/hyperlink" Target="https://www.pngall.com/files-png" TargetMode="External"/><Relationship Id="rId4" Type="http://schemas.openxmlformats.org/officeDocument/2006/relationships/hyperlink" Target="https://freesvg.org/vector-image-of-stylized-packet-processor-icon" TargetMode="External"/><Relationship Id="rId9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7830-folder-png-image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openxmlformats.org/officeDocument/2006/relationships/hyperlink" Target="https://freesvg.org/vector-image-of-pendrive-ico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innov8.com/2016/01/23/minnov8-gang-347-erase-drive-thermite/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46.png"/><Relationship Id="rId10" Type="http://schemas.openxmlformats.org/officeDocument/2006/relationships/hyperlink" Target="https://www.pngall.com/files-png" TargetMode="External"/><Relationship Id="rId4" Type="http://schemas.openxmlformats.org/officeDocument/2006/relationships/hyperlink" Target="https://freesvg.org/vector-image-of-stylized-packet-processor-icon" TargetMode="External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12factor.net/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6" y="533674"/>
            <a:ext cx="7541086" cy="1929505"/>
          </a:xfrm>
        </p:spPr>
        <p:txBody>
          <a:bodyPr/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Cloud Administration and Security</a:t>
            </a:r>
            <a:endParaRPr lang="en-US" sz="28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956" y="2727874"/>
            <a:ext cx="4989628" cy="816022"/>
          </a:xfrm>
        </p:spPr>
        <p:txBody>
          <a:bodyPr>
            <a:normAutofit/>
          </a:bodyPr>
          <a:lstStyle/>
          <a:p>
            <a:r>
              <a:rPr lang="en-US" dirty="0"/>
              <a:t>Tarun Vats</a:t>
            </a:r>
          </a:p>
        </p:txBody>
      </p:sp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0F55-D8B3-4314-9036-1AC134C0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451" y="2761502"/>
            <a:ext cx="3423655" cy="667498"/>
          </a:xfrm>
        </p:spPr>
        <p:txBody>
          <a:bodyPr/>
          <a:lstStyle/>
          <a:p>
            <a:r>
              <a:rPr lang="en-US" dirty="0"/>
              <a:t>Any Question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B48D4E-F50D-4F2A-8E7D-D1699A1A3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26BC1C-951E-4285-B966-4195616B5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6C89B28-0914-43BD-9250-A6178B1544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9569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76CF-E575-4AD8-AC43-621EEF4F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7331950" cy="667498"/>
          </a:xfrm>
        </p:spPr>
        <p:txBody>
          <a:bodyPr/>
          <a:lstStyle/>
          <a:p>
            <a:r>
              <a:rPr lang="en-US" dirty="0"/>
              <a:t>Development - Technologies involved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6C73D4-67DD-4C70-B9AA-169A43780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69DAB0-779F-4583-AAB3-0FE951BB7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961A43E-5008-4FDE-8352-1D6386DD5B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46600F-4AFF-4F63-9E17-51EDB806CCF0}"/>
              </a:ext>
            </a:extLst>
          </p:cNvPr>
          <p:cNvSpPr txBox="1">
            <a:spLocks/>
          </p:cNvSpPr>
          <p:nvPr/>
        </p:nvSpPr>
        <p:spPr>
          <a:xfrm>
            <a:off x="4290129" y="2500685"/>
            <a:ext cx="6420121" cy="29676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HTLM/HTLM5</a:t>
            </a:r>
          </a:p>
          <a:p>
            <a:pPr marL="285750" indent="-285750">
              <a:buFontTx/>
              <a:buChar char="-"/>
            </a:pPr>
            <a:r>
              <a:rPr lang="en-US" dirty="0"/>
              <a:t>JavaScript and JavaScript based frameworks : Angular.js, React .</a:t>
            </a:r>
            <a:r>
              <a:rPr lang="en-US" dirty="0" err="1"/>
              <a:t>js</a:t>
            </a:r>
            <a:r>
              <a:rPr lang="en-US" dirty="0"/>
              <a:t>, </a:t>
            </a:r>
            <a:r>
              <a:rPr lang="en-US" dirty="0" err="1"/>
              <a:t>Node.jsetc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Java and java based fireworks : Spring boot</a:t>
            </a:r>
          </a:p>
          <a:p>
            <a:pPr marL="285750" indent="-285750">
              <a:buFontTx/>
              <a:buChar char="-"/>
            </a:pPr>
            <a:r>
              <a:rPr lang="en-US" dirty="0"/>
              <a:t>Python and Python based framework : Django</a:t>
            </a:r>
          </a:p>
          <a:p>
            <a:pPr marL="285750" indent="-285750">
              <a:buFontTx/>
              <a:buChar char="-"/>
            </a:pPr>
            <a:r>
              <a:rPr lang="en-US" dirty="0"/>
              <a:t>Ruby and Ruby based frameworks : Ruby on rails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76CF-E575-4AD8-AC43-621EEF4F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7331950" cy="667498"/>
          </a:xfrm>
        </p:spPr>
        <p:txBody>
          <a:bodyPr/>
          <a:lstStyle/>
          <a:p>
            <a:r>
              <a:rPr lang="en-US" dirty="0"/>
              <a:t>Development - Technologies involved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6C73D4-67DD-4C70-B9AA-169A43780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69DAB0-779F-4583-AAB3-0FE951BB7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961A43E-5008-4FDE-8352-1D6386DD5B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46600F-4AFF-4F63-9E17-51EDB806CCF0}"/>
              </a:ext>
            </a:extLst>
          </p:cNvPr>
          <p:cNvSpPr txBox="1">
            <a:spLocks/>
          </p:cNvSpPr>
          <p:nvPr/>
        </p:nvSpPr>
        <p:spPr>
          <a:xfrm>
            <a:off x="4290129" y="2500685"/>
            <a:ext cx="6420121" cy="29676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Frontend </a:t>
            </a:r>
          </a:p>
          <a:p>
            <a:pPr marL="285750" indent="-285750">
              <a:buFontTx/>
              <a:buChar char="-"/>
            </a:pPr>
            <a:r>
              <a:rPr lang="en-US" dirty="0"/>
              <a:t>Backend</a:t>
            </a:r>
          </a:p>
          <a:p>
            <a:pPr marL="285750" indent="-285750">
              <a:buFontTx/>
              <a:buChar char="-"/>
            </a:pPr>
            <a:r>
              <a:rPr lang="en-US" dirty="0"/>
              <a:t>Front end developers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Backend developers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Full stack developer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6597EC-E559-40C0-9246-9AA421AE5D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4618481" cy="365125"/>
          </a:xfrm>
        </p:spPr>
        <p:txBody>
          <a:bodyPr/>
          <a:lstStyle/>
          <a:p>
            <a:r>
              <a:rPr lang="en-US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12971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9363-6C5E-403D-BB59-24DD0D9B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7419474" cy="667498"/>
          </a:xfrm>
        </p:spPr>
        <p:txBody>
          <a:bodyPr/>
          <a:lstStyle/>
          <a:p>
            <a:r>
              <a:rPr lang="en-US" dirty="0"/>
              <a:t>Deep Dive – How does it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69065-746F-44E7-9620-E41EEA6E7B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6927115" cy="365125"/>
          </a:xfrm>
        </p:spPr>
        <p:txBody>
          <a:bodyPr/>
          <a:lstStyle/>
          <a:p>
            <a:r>
              <a:rPr lang="en-US" dirty="0"/>
              <a:t>What happens when you go www.google.com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8D7D1-4D38-415C-AC68-0E9E0C77B3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99595" y="2409401"/>
            <a:ext cx="2556577" cy="365125"/>
          </a:xfrm>
        </p:spPr>
        <p:txBody>
          <a:bodyPr/>
          <a:lstStyle/>
          <a:p>
            <a:r>
              <a:rPr lang="en-US" dirty="0"/>
              <a:t>Stage 1. Client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95FA3C-9989-454C-B9CF-E630482A6F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9595" y="2790700"/>
            <a:ext cx="7099130" cy="132823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System does not about what is google.com.  It understand IP addresses. </a:t>
            </a:r>
          </a:p>
          <a:p>
            <a:pPr marL="342900" indent="-342900">
              <a:buAutoNum type="arabicPeriod"/>
            </a:pPr>
            <a:r>
              <a:rPr lang="en-US" dirty="0"/>
              <a:t>Browser cache -&gt; OS cache -&gt;Router cache -&gt; ISP cache</a:t>
            </a:r>
          </a:p>
          <a:p>
            <a:pPr marL="342900" indent="-342900">
              <a:buAutoNum type="arabicPeriod"/>
            </a:pPr>
            <a:r>
              <a:rPr lang="en-US" dirty="0"/>
              <a:t>The Browser sends an HTTP request to the Webserver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DC40A6-314E-4DA1-8AA4-E4E1A8B72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E2852CA-2D78-4974-BB93-89D9B583F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0189146-5AF1-4F78-9A18-82D17D7F37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pic>
        <p:nvPicPr>
          <p:cNvPr id="1028" name="Picture 4" descr="Image for post">
            <a:extLst>
              <a:ext uri="{FF2B5EF4-FFF2-40B4-BE49-F238E27FC236}">
                <a16:creationId xmlns:a16="http://schemas.microsoft.com/office/drawing/2014/main" id="{C04063CC-FD08-4CE6-B7F6-936936FA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26" y="4576739"/>
            <a:ext cx="7537668" cy="13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9363-6C5E-403D-BB59-24DD0D9B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7419474" cy="667498"/>
          </a:xfrm>
        </p:spPr>
        <p:txBody>
          <a:bodyPr/>
          <a:lstStyle/>
          <a:p>
            <a:r>
              <a:rPr lang="en-US" dirty="0"/>
              <a:t>Deep Dive – How does it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69065-746F-44E7-9620-E41EEA6E7B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6927115" cy="365125"/>
          </a:xfrm>
        </p:spPr>
        <p:txBody>
          <a:bodyPr/>
          <a:lstStyle/>
          <a:p>
            <a:r>
              <a:rPr lang="en-US" dirty="0"/>
              <a:t>What happens when you go www.google.com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8D7D1-4D38-415C-AC68-0E9E0C77B3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99595" y="2409401"/>
            <a:ext cx="2556577" cy="365125"/>
          </a:xfrm>
        </p:spPr>
        <p:txBody>
          <a:bodyPr/>
          <a:lstStyle/>
          <a:p>
            <a:r>
              <a:rPr lang="en-US" dirty="0"/>
              <a:t>Stage 2. Server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DC40A6-314E-4DA1-8AA4-E4E1A8B72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E2852CA-2D78-4974-BB93-89D9B583F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0189146-5AF1-4F78-9A18-82D17D7F37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D9742-4FC1-43C0-AAFE-3AE1DFB79C1B}"/>
              </a:ext>
            </a:extLst>
          </p:cNvPr>
          <p:cNvSpPr/>
          <p:nvPr/>
        </p:nvSpPr>
        <p:spPr>
          <a:xfrm>
            <a:off x="6645244" y="3164804"/>
            <a:ext cx="3503691" cy="2765216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703FB-2AEA-47B3-BEDE-7217432850BC}"/>
              </a:ext>
            </a:extLst>
          </p:cNvPr>
          <p:cNvSpPr txBox="1"/>
          <p:nvPr/>
        </p:nvSpPr>
        <p:spPr>
          <a:xfrm>
            <a:off x="7840313" y="2635437"/>
            <a:ext cx="255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22EB4-68A1-46F3-8EBA-4B3EA558B5A4}"/>
              </a:ext>
            </a:extLst>
          </p:cNvPr>
          <p:cNvSpPr txBox="1"/>
          <p:nvPr/>
        </p:nvSpPr>
        <p:spPr>
          <a:xfrm>
            <a:off x="7663151" y="3748983"/>
            <a:ext cx="292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C3418-EB28-45DF-A9D8-490F78C12347}"/>
              </a:ext>
            </a:extLst>
          </p:cNvPr>
          <p:cNvSpPr/>
          <p:nvPr/>
        </p:nvSpPr>
        <p:spPr>
          <a:xfrm>
            <a:off x="7170345" y="3529504"/>
            <a:ext cx="2453489" cy="7437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82069-B11B-4ABF-9C7D-23966EE09E30}"/>
              </a:ext>
            </a:extLst>
          </p:cNvPr>
          <p:cNvSpPr/>
          <p:nvPr/>
        </p:nvSpPr>
        <p:spPr>
          <a:xfrm>
            <a:off x="7170345" y="4667552"/>
            <a:ext cx="2453489" cy="7437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CDE04-EF79-4D0F-AF66-77572F4B8EAA}"/>
              </a:ext>
            </a:extLst>
          </p:cNvPr>
          <p:cNvSpPr txBox="1"/>
          <p:nvPr/>
        </p:nvSpPr>
        <p:spPr>
          <a:xfrm>
            <a:off x="7663150" y="4829768"/>
            <a:ext cx="292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Request Handler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97EFF4-9C4C-4A7C-9F60-3A1B22685E58}"/>
              </a:ext>
            </a:extLst>
          </p:cNvPr>
          <p:cNvCxnSpPr>
            <a:cxnSpLocks/>
          </p:cNvCxnSpPr>
          <p:nvPr/>
        </p:nvCxnSpPr>
        <p:spPr>
          <a:xfrm flipV="1">
            <a:off x="4372824" y="3933649"/>
            <a:ext cx="21404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94FB2A-E2AC-43EA-94C4-9B2FBDFD0DF4}"/>
              </a:ext>
            </a:extLst>
          </p:cNvPr>
          <p:cNvCxnSpPr>
            <a:cxnSpLocks/>
          </p:cNvCxnSpPr>
          <p:nvPr/>
        </p:nvCxnSpPr>
        <p:spPr>
          <a:xfrm flipH="1">
            <a:off x="4372825" y="4862092"/>
            <a:ext cx="21404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1B32B7-1C6D-40A7-83A6-B149007FC384}"/>
              </a:ext>
            </a:extLst>
          </p:cNvPr>
          <p:cNvSpPr txBox="1"/>
          <p:nvPr/>
        </p:nvSpPr>
        <p:spPr>
          <a:xfrm>
            <a:off x="4545273" y="3515724"/>
            <a:ext cx="292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 Request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D4A4C7-AB87-4D40-BDA3-B7B0B22AB8D3}"/>
              </a:ext>
            </a:extLst>
          </p:cNvPr>
          <p:cNvSpPr txBox="1"/>
          <p:nvPr/>
        </p:nvSpPr>
        <p:spPr>
          <a:xfrm>
            <a:off x="4545273" y="4454586"/>
            <a:ext cx="292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 Response</a:t>
            </a:r>
          </a:p>
        </p:txBody>
      </p:sp>
    </p:spTree>
    <p:extLst>
      <p:ext uri="{BB962C8B-B14F-4D97-AF65-F5344CB8AC3E}">
        <p14:creationId xmlns:p14="http://schemas.microsoft.com/office/powerpoint/2010/main" val="35787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9363-6C5E-403D-BB59-24DD0D9B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7419474" cy="667498"/>
          </a:xfrm>
        </p:spPr>
        <p:txBody>
          <a:bodyPr/>
          <a:lstStyle/>
          <a:p>
            <a:r>
              <a:rPr lang="en-US" dirty="0"/>
              <a:t>Deep Dive – How does it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8D7D1-4D38-415C-AC68-0E9E0C77B3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64105" y="1682509"/>
            <a:ext cx="5542757" cy="345584"/>
          </a:xfrm>
        </p:spPr>
        <p:txBody>
          <a:bodyPr/>
          <a:lstStyle/>
          <a:p>
            <a:r>
              <a:rPr lang="en-US" dirty="0"/>
              <a:t>Stage 2. </a:t>
            </a:r>
            <a:r>
              <a:rPr lang="en-US" dirty="0" smtClean="0"/>
              <a:t>Server – Types of Web Servers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DC40A6-314E-4DA1-8AA4-E4E1A8B72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E2852CA-2D78-4974-BB93-89D9B583F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0189146-5AF1-4F78-9A18-82D17D7F37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525" y="1362591"/>
            <a:ext cx="2159244" cy="1325183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746600F-4AFF-4F63-9E17-51EDB806CCF0}"/>
              </a:ext>
            </a:extLst>
          </p:cNvPr>
          <p:cNvSpPr txBox="1">
            <a:spLocks/>
          </p:cNvSpPr>
          <p:nvPr/>
        </p:nvSpPr>
        <p:spPr>
          <a:xfrm>
            <a:off x="3129545" y="2261029"/>
            <a:ext cx="6420121" cy="29676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 smtClean="0"/>
              <a:t>1.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Static Web Server </a:t>
            </a:r>
            <a:r>
              <a:rPr lang="en-US" dirty="0"/>
              <a:t>: S</a:t>
            </a:r>
            <a:r>
              <a:rPr lang="en-US" dirty="0" smtClean="0"/>
              <a:t>ever </a:t>
            </a:r>
            <a:r>
              <a:rPr lang="en-US" dirty="0"/>
              <a:t>will send hosted files as is to a </a:t>
            </a:r>
            <a:r>
              <a:rPr lang="en-US" dirty="0" smtClean="0"/>
              <a:t>browser.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2.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Dynamic Web Server</a:t>
            </a:r>
            <a:r>
              <a:rPr lang="en-US" dirty="0" smtClean="0"/>
              <a:t>:  Server can be used to update any hosted files before they are sent to a browser. </a:t>
            </a:r>
            <a:r>
              <a:rPr lang="en-US" b="1" dirty="0" smtClean="0">
                <a:solidFill>
                  <a:srgbClr val="FF0000"/>
                </a:solidFill>
              </a:rPr>
              <a:t>Utilizes application server and DB </a:t>
            </a:r>
            <a:r>
              <a:rPr lang="en-US" dirty="0" smtClean="0"/>
              <a:t>features to update the content.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AA9B4F-9261-45C2-9250-1DC2324FC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158E324-7BF5-4EC5-A58A-9A682E134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476" y="3301984"/>
            <a:ext cx="545911" cy="580029"/>
          </a:xfrm>
        </p:spPr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39752DC-877C-451C-8AEE-6540D5959C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C27B2-556D-4DED-8C89-8FCF52C05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25919" y="2857099"/>
            <a:ext cx="1385039" cy="1385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B5BFF-212A-49AB-9E3E-5FC45717B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55005" y="1922772"/>
            <a:ext cx="685737" cy="821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56C230-0D21-438A-895A-95AD06C3F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72698" y="3005175"/>
            <a:ext cx="685737" cy="821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CCFC37-2021-4E0D-BF0E-958787328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53046" y="3775164"/>
            <a:ext cx="685737" cy="8216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1FD7A2-E9AE-4AD3-9E82-08E3264492B4}"/>
              </a:ext>
            </a:extLst>
          </p:cNvPr>
          <p:cNvSpPr txBox="1"/>
          <p:nvPr/>
        </p:nvSpPr>
        <p:spPr>
          <a:xfrm>
            <a:off x="8597873" y="2664262"/>
            <a:ext cx="944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1D347-1CF6-484F-87EE-735AE8D970E3}"/>
              </a:ext>
            </a:extLst>
          </p:cNvPr>
          <p:cNvSpPr txBox="1"/>
          <p:nvPr/>
        </p:nvSpPr>
        <p:spPr>
          <a:xfrm>
            <a:off x="8557370" y="3890612"/>
            <a:ext cx="109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9738F6-4546-46A0-AA49-330EE0F2B5A2}"/>
              </a:ext>
            </a:extLst>
          </p:cNvPr>
          <p:cNvSpPr txBox="1"/>
          <p:nvPr/>
        </p:nvSpPr>
        <p:spPr>
          <a:xfrm>
            <a:off x="8291650" y="4364448"/>
            <a:ext cx="109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Ads Server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6BD09C-15B4-42E3-9902-4E19B59730A3}"/>
              </a:ext>
            </a:extLst>
          </p:cNvPr>
          <p:cNvSpPr/>
          <p:nvPr/>
        </p:nvSpPr>
        <p:spPr>
          <a:xfrm>
            <a:off x="3875178" y="2744424"/>
            <a:ext cx="1385039" cy="1728959"/>
          </a:xfrm>
          <a:prstGeom prst="roundRect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97E516-2AE3-40CE-913C-3061A2DE333F}"/>
              </a:ext>
            </a:extLst>
          </p:cNvPr>
          <p:cNvSpPr/>
          <p:nvPr/>
        </p:nvSpPr>
        <p:spPr>
          <a:xfrm>
            <a:off x="4620793" y="2946988"/>
            <a:ext cx="572287" cy="4051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7FC3CD-C635-441E-A211-347176F7BDC4}"/>
              </a:ext>
            </a:extLst>
          </p:cNvPr>
          <p:cNvSpPr/>
          <p:nvPr/>
        </p:nvSpPr>
        <p:spPr>
          <a:xfrm>
            <a:off x="4000676" y="3766061"/>
            <a:ext cx="572287" cy="40512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Video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8538FD-6C2B-447D-AB77-723AE79EB878}"/>
              </a:ext>
            </a:extLst>
          </p:cNvPr>
          <p:cNvSpPr/>
          <p:nvPr/>
        </p:nvSpPr>
        <p:spPr>
          <a:xfrm>
            <a:off x="4632307" y="3766061"/>
            <a:ext cx="572287" cy="4051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5EA966-09A0-4E7F-AAB1-2A84260D417B}"/>
              </a:ext>
            </a:extLst>
          </p:cNvPr>
          <p:cNvSpPr/>
          <p:nvPr/>
        </p:nvSpPr>
        <p:spPr>
          <a:xfrm>
            <a:off x="4007994" y="2946988"/>
            <a:ext cx="572287" cy="581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B57FBB-5410-4241-A596-1D3E2947B2EB}"/>
              </a:ext>
            </a:extLst>
          </p:cNvPr>
          <p:cNvSpPr/>
          <p:nvPr/>
        </p:nvSpPr>
        <p:spPr>
          <a:xfrm>
            <a:off x="4007994" y="3034503"/>
            <a:ext cx="572287" cy="581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A165FE-476D-4531-9C86-B57F650D6748}"/>
              </a:ext>
            </a:extLst>
          </p:cNvPr>
          <p:cNvSpPr/>
          <p:nvPr/>
        </p:nvSpPr>
        <p:spPr>
          <a:xfrm>
            <a:off x="4007994" y="3135774"/>
            <a:ext cx="572287" cy="581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E22CF2-59D3-48CE-B99C-DC5B86621286}"/>
              </a:ext>
            </a:extLst>
          </p:cNvPr>
          <p:cNvSpPr/>
          <p:nvPr/>
        </p:nvSpPr>
        <p:spPr>
          <a:xfrm>
            <a:off x="4007994" y="3237045"/>
            <a:ext cx="572287" cy="581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A36B15-ADF1-433E-8BA4-85048A5E437C}"/>
              </a:ext>
            </a:extLst>
          </p:cNvPr>
          <p:cNvSpPr/>
          <p:nvPr/>
        </p:nvSpPr>
        <p:spPr>
          <a:xfrm>
            <a:off x="4007994" y="3331214"/>
            <a:ext cx="572287" cy="581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C53AB1-B412-48C8-AD43-25BB9C460A65}"/>
              </a:ext>
            </a:extLst>
          </p:cNvPr>
          <p:cNvSpPr/>
          <p:nvPr/>
        </p:nvSpPr>
        <p:spPr>
          <a:xfrm>
            <a:off x="3985081" y="3443385"/>
            <a:ext cx="1246566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F7E06C-3E09-49C1-A0D5-CA8FE427DF55}"/>
              </a:ext>
            </a:extLst>
          </p:cNvPr>
          <p:cNvSpPr/>
          <p:nvPr/>
        </p:nvSpPr>
        <p:spPr>
          <a:xfrm>
            <a:off x="3997510" y="3540982"/>
            <a:ext cx="1246566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4A657E-6CFA-4766-8576-65903DBD6F7F}"/>
              </a:ext>
            </a:extLst>
          </p:cNvPr>
          <p:cNvSpPr/>
          <p:nvPr/>
        </p:nvSpPr>
        <p:spPr>
          <a:xfrm>
            <a:off x="3985081" y="3628943"/>
            <a:ext cx="1246566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CAB1CE-D8D6-4C71-8137-C5C31C6D37DB}"/>
              </a:ext>
            </a:extLst>
          </p:cNvPr>
          <p:cNvSpPr/>
          <p:nvPr/>
        </p:nvSpPr>
        <p:spPr>
          <a:xfrm>
            <a:off x="3985081" y="4216863"/>
            <a:ext cx="1246566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D7FD4D-FC87-4B16-BF77-5426A58C39C4}"/>
              </a:ext>
            </a:extLst>
          </p:cNvPr>
          <p:cNvSpPr/>
          <p:nvPr/>
        </p:nvSpPr>
        <p:spPr>
          <a:xfrm>
            <a:off x="3985081" y="4285402"/>
            <a:ext cx="1246566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FE6D4F-DDCA-493F-8D9D-6126B494372B}"/>
              </a:ext>
            </a:extLst>
          </p:cNvPr>
          <p:cNvSpPr/>
          <p:nvPr/>
        </p:nvSpPr>
        <p:spPr>
          <a:xfrm>
            <a:off x="3985081" y="3701961"/>
            <a:ext cx="1246566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52FE76-A462-4B52-BAFC-511D5406E62C}"/>
              </a:ext>
            </a:extLst>
          </p:cNvPr>
          <p:cNvCxnSpPr>
            <a:cxnSpLocks/>
          </p:cNvCxnSpPr>
          <p:nvPr/>
        </p:nvCxnSpPr>
        <p:spPr>
          <a:xfrm>
            <a:off x="5072514" y="2857099"/>
            <a:ext cx="1130968" cy="49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EB6416-A806-4C8B-BC0E-4A3F191824C6}"/>
              </a:ext>
            </a:extLst>
          </p:cNvPr>
          <p:cNvCxnSpPr>
            <a:cxnSpLocks/>
          </p:cNvCxnSpPr>
          <p:nvPr/>
        </p:nvCxnSpPr>
        <p:spPr>
          <a:xfrm>
            <a:off x="4906936" y="3128788"/>
            <a:ext cx="1196754" cy="49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2DD8541-9CEA-4977-862E-FD5479887560}"/>
              </a:ext>
            </a:extLst>
          </p:cNvPr>
          <p:cNvCxnSpPr>
            <a:cxnSpLocks/>
          </p:cNvCxnSpPr>
          <p:nvPr/>
        </p:nvCxnSpPr>
        <p:spPr>
          <a:xfrm>
            <a:off x="5168695" y="3507146"/>
            <a:ext cx="923145" cy="22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B441E4A-C7C3-4DB3-B8CD-45A7E2F9055F}"/>
              </a:ext>
            </a:extLst>
          </p:cNvPr>
          <p:cNvCxnSpPr>
            <a:cxnSpLocks/>
          </p:cNvCxnSpPr>
          <p:nvPr/>
        </p:nvCxnSpPr>
        <p:spPr>
          <a:xfrm flipV="1">
            <a:off x="4996051" y="3927314"/>
            <a:ext cx="1207431" cy="13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D15F891-14E6-40BB-8003-9902121865FB}"/>
              </a:ext>
            </a:extLst>
          </p:cNvPr>
          <p:cNvCxnSpPr>
            <a:cxnSpLocks/>
          </p:cNvCxnSpPr>
          <p:nvPr/>
        </p:nvCxnSpPr>
        <p:spPr>
          <a:xfrm flipV="1">
            <a:off x="4412100" y="3805599"/>
            <a:ext cx="1622940" cy="10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0B25C0-CB4A-4620-9292-4A5CBF12AB0A}"/>
              </a:ext>
            </a:extLst>
          </p:cNvPr>
          <p:cNvCxnSpPr>
            <a:cxnSpLocks/>
          </p:cNvCxnSpPr>
          <p:nvPr/>
        </p:nvCxnSpPr>
        <p:spPr>
          <a:xfrm flipV="1">
            <a:off x="6170877" y="2457836"/>
            <a:ext cx="2154389" cy="89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112F2A3-6319-4F49-88AB-C414C8701602}"/>
              </a:ext>
            </a:extLst>
          </p:cNvPr>
          <p:cNvCxnSpPr>
            <a:cxnSpLocks/>
          </p:cNvCxnSpPr>
          <p:nvPr/>
        </p:nvCxnSpPr>
        <p:spPr>
          <a:xfrm flipV="1">
            <a:off x="6100747" y="2681651"/>
            <a:ext cx="2314130" cy="960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996421-2A57-4949-A99A-66FFFE9AB728}"/>
              </a:ext>
            </a:extLst>
          </p:cNvPr>
          <p:cNvCxnSpPr>
            <a:cxnSpLocks/>
          </p:cNvCxnSpPr>
          <p:nvPr/>
        </p:nvCxnSpPr>
        <p:spPr>
          <a:xfrm flipV="1">
            <a:off x="6017343" y="2610818"/>
            <a:ext cx="2274307" cy="1091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A77E97-CB13-4AB7-B414-BC11B4CC158D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6018102" y="3416001"/>
            <a:ext cx="2454596" cy="388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AE231B-C339-4FDA-98C2-D9E71B2A3433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178344" y="3920649"/>
            <a:ext cx="1474702" cy="26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58A8572-FEEE-41A3-8A17-97B4E9A3F7F8}"/>
              </a:ext>
            </a:extLst>
          </p:cNvPr>
          <p:cNvSpPr txBox="1"/>
          <p:nvPr/>
        </p:nvSpPr>
        <p:spPr>
          <a:xfrm>
            <a:off x="5784200" y="2081179"/>
            <a:ext cx="1475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Get layout.css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Get image.png</a:t>
            </a:r>
          </a:p>
          <a:p>
            <a:r>
              <a:rPr lang="en-US" sz="1200" dirty="0">
                <a:solidFill>
                  <a:schemeClr val="bg1"/>
                </a:solidFill>
              </a:rPr>
              <a:t>Get page.html</a:t>
            </a:r>
          </a:p>
          <a:p>
            <a:r>
              <a:rPr lang="en-US" sz="1200" dirty="0">
                <a:solidFill>
                  <a:schemeClr val="bg1"/>
                </a:solidFill>
              </a:rPr>
              <a:t>Get video.mp4</a:t>
            </a:r>
          </a:p>
          <a:p>
            <a:r>
              <a:rPr lang="en-US" sz="1200" dirty="0">
                <a:solidFill>
                  <a:schemeClr val="bg1"/>
                </a:solidFill>
              </a:rPr>
              <a:t>Get ads.jpg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87FDAB-A9A6-48E1-982C-2F1D3E45B9EB}"/>
              </a:ext>
            </a:extLst>
          </p:cNvPr>
          <p:cNvSpPr txBox="1"/>
          <p:nvPr/>
        </p:nvSpPr>
        <p:spPr>
          <a:xfrm>
            <a:off x="4011617" y="4472042"/>
            <a:ext cx="1475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Web Document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03E30C2-E88C-4311-A1DD-715FA5AA53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22079" y="969046"/>
            <a:ext cx="6927115" cy="365125"/>
          </a:xfrm>
        </p:spPr>
        <p:txBody>
          <a:bodyPr/>
          <a:lstStyle/>
          <a:p>
            <a:r>
              <a:rPr lang="en-US" dirty="0"/>
              <a:t>What happens when you go www.google.com</a:t>
            </a:r>
          </a:p>
          <a:p>
            <a:endParaRPr lang="en-US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21BA3C44-B6B8-4319-AF0A-78B5B0948F92}"/>
              </a:ext>
            </a:extLst>
          </p:cNvPr>
          <p:cNvSpPr txBox="1">
            <a:spLocks/>
          </p:cNvSpPr>
          <p:nvPr/>
        </p:nvSpPr>
        <p:spPr>
          <a:xfrm>
            <a:off x="3622080" y="1504632"/>
            <a:ext cx="5433292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Stage 3. Browser Rendering</a:t>
            </a:r>
          </a:p>
        </p:txBody>
      </p:sp>
    </p:spTree>
    <p:extLst>
      <p:ext uri="{BB962C8B-B14F-4D97-AF65-F5344CB8AC3E}">
        <p14:creationId xmlns:p14="http://schemas.microsoft.com/office/powerpoint/2010/main" val="13127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B48D4E-F50D-4F2A-8E7D-D1699A1A3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26BC1C-951E-4285-B966-4195616B5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6C89B28-0914-43BD-9250-A6178B1544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CD7548-F25F-4F7B-8795-1C511F045677}"/>
              </a:ext>
            </a:extLst>
          </p:cNvPr>
          <p:cNvSpPr txBox="1">
            <a:spLocks/>
          </p:cNvSpPr>
          <p:nvPr/>
        </p:nvSpPr>
        <p:spPr>
          <a:xfrm>
            <a:off x="4998451" y="2761502"/>
            <a:ext cx="3423655" cy="66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Any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31" y="686136"/>
            <a:ext cx="8021371" cy="667498"/>
          </a:xfrm>
        </p:spPr>
        <p:txBody>
          <a:bodyPr/>
          <a:lstStyle/>
          <a:p>
            <a:r>
              <a:rPr lang="en-US" dirty="0"/>
              <a:t>2. Web Application : Components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87231" y="1647752"/>
            <a:ext cx="7035755" cy="1328236"/>
          </a:xfrm>
        </p:spPr>
        <p:txBody>
          <a:bodyPr/>
          <a:lstStyle/>
          <a:p>
            <a:r>
              <a:rPr lang="en-US" dirty="0"/>
              <a:t>All web-based database applications have three primary components: A web browser (or client), a web application server, and a database server.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A30B440A-793F-46BC-A9F2-5AAE57732B04}"/>
              </a:ext>
            </a:extLst>
          </p:cNvPr>
          <p:cNvSpPr txBox="1">
            <a:spLocks/>
          </p:cNvSpPr>
          <p:nvPr/>
        </p:nvSpPr>
        <p:spPr>
          <a:xfrm>
            <a:off x="3200324" y="3259445"/>
            <a:ext cx="656836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1: Client </a:t>
            </a:r>
          </a:p>
          <a:p>
            <a:r>
              <a:rPr lang="en-US" dirty="0"/>
              <a:t>2: Server: Web Server</a:t>
            </a:r>
          </a:p>
          <a:p>
            <a:r>
              <a:rPr lang="en-US" dirty="0"/>
              <a:t>3: Database server </a:t>
            </a:r>
          </a:p>
          <a:p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690B13A8-A746-4D6D-8B91-8D38AEB51D1E}"/>
              </a:ext>
            </a:extLst>
          </p:cNvPr>
          <p:cNvSpPr txBox="1">
            <a:spLocks/>
          </p:cNvSpPr>
          <p:nvPr/>
        </p:nvSpPr>
        <p:spPr>
          <a:xfrm>
            <a:off x="3193179" y="4202853"/>
            <a:ext cx="426878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00F88B-D7B3-467B-8623-23F71D99A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569030-9747-4B1E-B494-21EEB98C1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AE6C351-0C78-4711-B363-FAF713B22D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3C37315-0A80-4410-8705-4CD79E39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312" y="658880"/>
            <a:ext cx="7419474" cy="667498"/>
          </a:xfrm>
        </p:spPr>
        <p:txBody>
          <a:bodyPr/>
          <a:lstStyle/>
          <a:p>
            <a:r>
              <a:rPr lang="en-US" dirty="0"/>
              <a:t>Database Server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DA76B00-8627-4F06-AE52-182C11AFADBC}"/>
              </a:ext>
            </a:extLst>
          </p:cNvPr>
          <p:cNvSpPr txBox="1">
            <a:spLocks/>
          </p:cNvSpPr>
          <p:nvPr/>
        </p:nvSpPr>
        <p:spPr>
          <a:xfrm>
            <a:off x="3982312" y="1495560"/>
            <a:ext cx="7099130" cy="1328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IBM Plex Sans" panose="020B0503050203000203" pitchFamily="34" charset="0"/>
              </a:rPr>
              <a:t>Web-based database applications rely on a database server. It provides the data for the application. </a:t>
            </a:r>
          </a:p>
          <a:p>
            <a:endParaRPr lang="en-US" dirty="0">
              <a:latin typeface="IBM Plex Sans" panose="020B0503050203000203" pitchFamily="34" charset="0"/>
            </a:endParaRPr>
          </a:p>
          <a:p>
            <a:endParaRPr lang="en-US" dirty="0">
              <a:latin typeface="IBM Plex Sans" panose="020B0503050203000203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6A43A3-231E-4C30-93D8-7212346935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09059" y="2461405"/>
            <a:ext cx="5777325" cy="36512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8B9A88-6B7A-4638-94B8-BC17C65EB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072" y="3164804"/>
            <a:ext cx="1019175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E8F55B-1CD7-439F-8503-E459A7A66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21" y="3195637"/>
            <a:ext cx="1485900" cy="4667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421C23-1EE7-4DE9-9894-32927CBD1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412" y="4031469"/>
            <a:ext cx="1019175" cy="5048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364E46-34D6-44BD-9E1D-363FD74A8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984" y="4031469"/>
            <a:ext cx="895350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1482C8-9C4D-4DBF-84D0-C8B385855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295" y="3207807"/>
            <a:ext cx="1543050" cy="695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A41A19-855F-43EC-BA3E-D6E0DCA05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769" y="4091542"/>
            <a:ext cx="2007576" cy="6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8" y="695093"/>
            <a:ext cx="5663101" cy="667498"/>
          </a:xfrm>
        </p:spPr>
        <p:txBody>
          <a:bodyPr/>
          <a:lstStyle/>
          <a:p>
            <a:r>
              <a:rPr lang="en-US" dirty="0"/>
              <a:t>Course Curriculum In A Nutshell 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16625" y="3151737"/>
            <a:ext cx="1011141" cy="291104"/>
          </a:xfrm>
        </p:spPr>
        <p:txBody>
          <a:bodyPr/>
          <a:lstStyle/>
          <a:p>
            <a:r>
              <a:rPr lang="en-US" dirty="0"/>
              <a:t>Day 1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0131" y="3297289"/>
            <a:ext cx="2517212" cy="74862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What is a </a:t>
            </a:r>
            <a:r>
              <a:rPr lang="en-US" b="1" dirty="0">
                <a:solidFill>
                  <a:srgbClr val="FF0000"/>
                </a:solidFill>
              </a:rPr>
              <a:t>web application </a:t>
            </a:r>
            <a:r>
              <a:rPr lang="en-US" dirty="0"/>
              <a:t>and its components.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3B5DB8F-544D-4B8A-98F5-10157CB578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33205" y="3080968"/>
            <a:ext cx="1078377" cy="313641"/>
          </a:xfrm>
        </p:spPr>
        <p:txBody>
          <a:bodyPr/>
          <a:lstStyle/>
          <a:p>
            <a:r>
              <a:rPr lang="en-US" dirty="0"/>
              <a:t>Day 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DDF100A3-2895-4A6F-8CB3-91B94A20A97D}"/>
              </a:ext>
            </a:extLst>
          </p:cNvPr>
          <p:cNvSpPr txBox="1">
            <a:spLocks/>
          </p:cNvSpPr>
          <p:nvPr/>
        </p:nvSpPr>
        <p:spPr>
          <a:xfrm>
            <a:off x="6833205" y="3297289"/>
            <a:ext cx="4146461" cy="8218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How web applications and its components </a:t>
            </a:r>
            <a:r>
              <a:rPr lang="en-US" b="1" dirty="0">
                <a:solidFill>
                  <a:srgbClr val="FF0000"/>
                </a:solidFill>
              </a:rPr>
              <a:t>look in the Cloud </a:t>
            </a:r>
            <a:r>
              <a:rPr lang="en-US" dirty="0"/>
              <a:t>ecosystem.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E4691602-3E21-4180-B6E4-664BFDB65B81}"/>
              </a:ext>
            </a:extLst>
          </p:cNvPr>
          <p:cNvSpPr txBox="1">
            <a:spLocks/>
          </p:cNvSpPr>
          <p:nvPr/>
        </p:nvSpPr>
        <p:spPr>
          <a:xfrm>
            <a:off x="3808626" y="5290344"/>
            <a:ext cx="940222" cy="2283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Day 3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59FCEFDB-760A-4B79-AB02-06552A5954BF}"/>
              </a:ext>
            </a:extLst>
          </p:cNvPr>
          <p:cNvSpPr txBox="1">
            <a:spLocks/>
          </p:cNvSpPr>
          <p:nvPr/>
        </p:nvSpPr>
        <p:spPr>
          <a:xfrm>
            <a:off x="3487821" y="5491685"/>
            <a:ext cx="3188644" cy="10889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How web applications are </a:t>
            </a:r>
            <a:r>
              <a:rPr lang="en-US" b="1" dirty="0">
                <a:solidFill>
                  <a:srgbClr val="FF0000"/>
                </a:solidFill>
              </a:rPr>
              <a:t>connecting and communicating </a:t>
            </a:r>
            <a:r>
              <a:rPr lang="en-US" dirty="0"/>
              <a:t>in the Cloud ecosystem.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9" name="Text Placeholder 40">
            <a:extLst>
              <a:ext uri="{FF2B5EF4-FFF2-40B4-BE49-F238E27FC236}">
                <a16:creationId xmlns:a16="http://schemas.microsoft.com/office/drawing/2014/main" id="{DBC2FBE0-B5E1-4F3D-8BE8-63DC6AAA7D14}"/>
              </a:ext>
            </a:extLst>
          </p:cNvPr>
          <p:cNvSpPr txBox="1">
            <a:spLocks/>
          </p:cNvSpPr>
          <p:nvPr/>
        </p:nvSpPr>
        <p:spPr>
          <a:xfrm>
            <a:off x="7080949" y="5263385"/>
            <a:ext cx="1825487" cy="3240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Day 4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31147A0-4C56-4809-8B95-3710E361B653}"/>
              </a:ext>
            </a:extLst>
          </p:cNvPr>
          <p:cNvSpPr txBox="1">
            <a:spLocks/>
          </p:cNvSpPr>
          <p:nvPr/>
        </p:nvSpPr>
        <p:spPr>
          <a:xfrm>
            <a:off x="6802328" y="5482456"/>
            <a:ext cx="2080375" cy="11613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How to </a:t>
            </a:r>
            <a:r>
              <a:rPr lang="en-US" b="1" dirty="0">
                <a:solidFill>
                  <a:srgbClr val="FF0000"/>
                </a:solidFill>
              </a:rPr>
              <a:t>secure</a:t>
            </a:r>
            <a:r>
              <a:rPr lang="en-US" dirty="0"/>
              <a:t> this Cloud ecosystem.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1" name="Text Placeholder 40">
            <a:extLst>
              <a:ext uri="{FF2B5EF4-FFF2-40B4-BE49-F238E27FC236}">
                <a16:creationId xmlns:a16="http://schemas.microsoft.com/office/drawing/2014/main" id="{6C4E5957-9A50-4A66-B48B-CD8172B36DBD}"/>
              </a:ext>
            </a:extLst>
          </p:cNvPr>
          <p:cNvSpPr txBox="1">
            <a:spLocks/>
          </p:cNvSpPr>
          <p:nvPr/>
        </p:nvSpPr>
        <p:spPr>
          <a:xfrm>
            <a:off x="9603867" y="5257482"/>
            <a:ext cx="1572234" cy="4278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Day 5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91C1F158-1835-46D9-82E4-C5E4808D3599}"/>
              </a:ext>
            </a:extLst>
          </p:cNvPr>
          <p:cNvSpPr txBox="1">
            <a:spLocks/>
          </p:cNvSpPr>
          <p:nvPr/>
        </p:nvSpPr>
        <p:spPr>
          <a:xfrm>
            <a:off x="9355086" y="5531522"/>
            <a:ext cx="2753853" cy="540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How </a:t>
            </a:r>
            <a:r>
              <a:rPr lang="en-US" b="1" dirty="0">
                <a:solidFill>
                  <a:srgbClr val="FF0000"/>
                </a:solidFill>
              </a:rPr>
              <a:t>automation</a:t>
            </a:r>
            <a:r>
              <a:rPr lang="en-US" dirty="0"/>
              <a:t>(scripts) helps to manage all above 4.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90D18-133D-4793-902C-C26939EF0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18618" y="4437679"/>
            <a:ext cx="819803" cy="819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3CD571-F038-41DD-9DE4-F326ADCBB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02074" y="4372778"/>
            <a:ext cx="890950" cy="859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EC5BBC-2465-41BC-A564-9B461049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33205" y="2311220"/>
            <a:ext cx="1191074" cy="6674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51491-F619-4E35-882C-5942860D8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25768" y="2055561"/>
            <a:ext cx="979833" cy="1025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98DAF7-9D4E-4777-AABD-3266A46E1F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557759" y="4322175"/>
            <a:ext cx="820821" cy="8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9363-6C5E-403D-BB59-24DD0D9B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7419474" cy="667498"/>
          </a:xfrm>
        </p:spPr>
        <p:txBody>
          <a:bodyPr/>
          <a:lstStyle/>
          <a:p>
            <a:r>
              <a:rPr lang="en-US" dirty="0"/>
              <a:t>Database Server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95FA3C-9989-454C-B9CF-E630482A6F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2312" y="1495560"/>
            <a:ext cx="7099130" cy="1328236"/>
          </a:xfrm>
        </p:spPr>
        <p:txBody>
          <a:bodyPr/>
          <a:lstStyle/>
          <a:p>
            <a:r>
              <a:rPr lang="en-US" b="0" i="0" dirty="0">
                <a:effectLst/>
                <a:latin typeface="IBM Plex Sans" panose="020B0503050203000203" pitchFamily="34" charset="0"/>
              </a:rPr>
              <a:t>Web-based database applications rely on a database server. It provides the data for the application. </a:t>
            </a:r>
          </a:p>
          <a:p>
            <a:endParaRPr lang="en-US" dirty="0">
              <a:latin typeface="IBM Plex Sans" panose="020B0503050203000203" pitchFamily="34" charset="0"/>
            </a:endParaRPr>
          </a:p>
          <a:p>
            <a:endParaRPr lang="en-US" b="0" i="0" dirty="0">
              <a:effectLst/>
              <a:latin typeface="IBM Plex Sans" panose="020B0503050203000203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DC40A6-314E-4DA1-8AA4-E4E1A8B72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E2852CA-2D78-4974-BB93-89D9B583F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0189146-5AF1-4F78-9A18-82D17D7F37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B838B-22CE-498D-846F-39A4491A0C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09059" y="2461405"/>
            <a:ext cx="5777325" cy="365125"/>
          </a:xfrm>
        </p:spPr>
        <p:txBody>
          <a:bodyPr/>
          <a:lstStyle/>
          <a:p>
            <a:r>
              <a:rPr lang="en-US" dirty="0"/>
              <a:t>Placement of DB Server in Web application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EC139-A4CD-4963-9C35-4A9433F2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68" y="2975988"/>
            <a:ext cx="7099129" cy="37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B48D4E-F50D-4F2A-8E7D-D1699A1A3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26BC1C-951E-4285-B966-4195616B5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6C89B28-0914-43BD-9250-A6178B1544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CD7548-F25F-4F7B-8795-1C511F045677}"/>
              </a:ext>
            </a:extLst>
          </p:cNvPr>
          <p:cNvSpPr txBox="1">
            <a:spLocks/>
          </p:cNvSpPr>
          <p:nvPr/>
        </p:nvSpPr>
        <p:spPr>
          <a:xfrm>
            <a:off x="4998451" y="2761502"/>
            <a:ext cx="3423655" cy="66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Any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31" y="686136"/>
            <a:ext cx="7804087" cy="667498"/>
          </a:xfrm>
        </p:spPr>
        <p:txBody>
          <a:bodyPr/>
          <a:lstStyle/>
          <a:p>
            <a:r>
              <a:rPr lang="en-US" dirty="0"/>
              <a:t>3. Web Application : Traditional and Modern Architectures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00324" y="1788747"/>
            <a:ext cx="4268785" cy="365125"/>
          </a:xfrm>
        </p:spPr>
        <p:txBody>
          <a:bodyPr/>
          <a:lstStyle/>
          <a:p>
            <a:r>
              <a:rPr lang="en-US" dirty="0"/>
              <a:t>Web Application Architecture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409" y="2122687"/>
            <a:ext cx="7035755" cy="1328236"/>
          </a:xfrm>
        </p:spPr>
        <p:txBody>
          <a:bodyPr/>
          <a:lstStyle/>
          <a:p>
            <a:r>
              <a:rPr lang="en-US" dirty="0"/>
              <a:t>It describes the structure and communication of the components involved in a website.</a:t>
            </a:r>
          </a:p>
          <a:p>
            <a:endParaRPr lang="en-US" dirty="0"/>
          </a:p>
          <a:p>
            <a:r>
              <a:rPr lang="en-US" dirty="0"/>
              <a:t>Components like : Frontend , business logic/middle ware , databases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A30B440A-793F-46BC-A9F2-5AAE57732B04}"/>
              </a:ext>
            </a:extLst>
          </p:cNvPr>
          <p:cNvSpPr txBox="1">
            <a:spLocks/>
          </p:cNvSpPr>
          <p:nvPr/>
        </p:nvSpPr>
        <p:spPr>
          <a:xfrm>
            <a:off x="3200324" y="3679412"/>
            <a:ext cx="426878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Style 1 :</a:t>
            </a:r>
          </a:p>
          <a:p>
            <a:endParaRPr lang="en-US" dirty="0"/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07E2CF16-52A8-469A-AD36-7227662A7607}"/>
              </a:ext>
            </a:extLst>
          </p:cNvPr>
          <p:cNvSpPr txBox="1">
            <a:spLocks/>
          </p:cNvSpPr>
          <p:nvPr/>
        </p:nvSpPr>
        <p:spPr>
          <a:xfrm>
            <a:off x="5469798" y="3598555"/>
            <a:ext cx="3645529" cy="4459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Monolithic web applications</a:t>
            </a:r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690B13A8-A746-4D6D-8B91-8D38AEB51D1E}"/>
              </a:ext>
            </a:extLst>
          </p:cNvPr>
          <p:cNvSpPr txBox="1">
            <a:spLocks/>
          </p:cNvSpPr>
          <p:nvPr/>
        </p:nvSpPr>
        <p:spPr>
          <a:xfrm>
            <a:off x="3193179" y="4202853"/>
            <a:ext cx="426878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Style 2 :</a:t>
            </a:r>
          </a:p>
          <a:p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70914FB6-E779-4FC2-A941-F79309AC1082}"/>
              </a:ext>
            </a:extLst>
          </p:cNvPr>
          <p:cNvSpPr txBox="1">
            <a:spLocks/>
          </p:cNvSpPr>
          <p:nvPr/>
        </p:nvSpPr>
        <p:spPr>
          <a:xfrm>
            <a:off x="5469797" y="4149253"/>
            <a:ext cx="3645529" cy="4459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Microservice web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060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31" y="686136"/>
            <a:ext cx="7804087" cy="667498"/>
          </a:xfrm>
        </p:spPr>
        <p:txBody>
          <a:bodyPr/>
          <a:lstStyle/>
          <a:p>
            <a:r>
              <a:rPr lang="en-US" dirty="0"/>
              <a:t>Web Application : Traditional and Modern Architectures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00324" y="1788747"/>
            <a:ext cx="4268785" cy="365125"/>
          </a:xfrm>
        </p:spPr>
        <p:txBody>
          <a:bodyPr/>
          <a:lstStyle/>
          <a:p>
            <a:r>
              <a:rPr lang="en-US" dirty="0"/>
              <a:t>Monolithic web applications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409" y="2122687"/>
            <a:ext cx="3178979" cy="3553836"/>
          </a:xfrm>
        </p:spPr>
        <p:txBody>
          <a:bodyPr/>
          <a:lstStyle/>
          <a:p>
            <a:r>
              <a:rPr lang="en-US" dirty="0"/>
              <a:t>An application which has single code base.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Every thing business logic, UI ,  Data Access layer all bundled and deployed to server as single unit.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4115D-5EE1-423E-AADB-A8273EA8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749" y="1131805"/>
            <a:ext cx="1703513" cy="2872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FA676B-8369-4EAC-9273-B9123272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24162" y="5017932"/>
            <a:ext cx="640428" cy="6404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8150B8-B871-463F-9C7B-817C8D79F324}"/>
              </a:ext>
            </a:extLst>
          </p:cNvPr>
          <p:cNvSpPr/>
          <p:nvPr/>
        </p:nvSpPr>
        <p:spPr>
          <a:xfrm>
            <a:off x="6642386" y="4269179"/>
            <a:ext cx="3446243" cy="21379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7FA57B-47E1-45FA-B6C1-F711F7A5B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443099">
            <a:off x="4296925" y="4778125"/>
            <a:ext cx="456372" cy="456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BB11E2-518B-4A85-88F8-A765F8D3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582242">
            <a:off x="4202846" y="5311034"/>
            <a:ext cx="533324" cy="5333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69CAF1-75B9-4403-9E07-B282E6CFB3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1152479">
            <a:off x="3794140" y="4837396"/>
            <a:ext cx="433626" cy="4319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5B95A3-6CDD-4829-92A2-1BF85C82DC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337990">
            <a:off x="3671726" y="5332794"/>
            <a:ext cx="486280" cy="50532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C2AACA-F573-46AA-AD4D-03970CC3787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835366" y="5338146"/>
            <a:ext cx="988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56150E7-C5AF-4768-88E4-17B5EF56C2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641162" y="5006311"/>
            <a:ext cx="880592" cy="88059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F54CA4-BFC2-4F10-922D-BB8A69A34FAA}"/>
              </a:ext>
            </a:extLst>
          </p:cNvPr>
          <p:cNvCxnSpPr>
            <a:cxnSpLocks/>
            <a:stCxn id="8" idx="3"/>
            <a:endCxn id="36" idx="1"/>
          </p:cNvCxnSpPr>
          <p:nvPr/>
        </p:nvCxnSpPr>
        <p:spPr>
          <a:xfrm>
            <a:off x="10088629" y="5338146"/>
            <a:ext cx="552533" cy="108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D3F9E8E-D53B-49B6-949A-A80B0532231F}"/>
              </a:ext>
            </a:extLst>
          </p:cNvPr>
          <p:cNvSpPr txBox="1"/>
          <p:nvPr/>
        </p:nvSpPr>
        <p:spPr>
          <a:xfrm>
            <a:off x="10935508" y="5814862"/>
            <a:ext cx="49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DBA934-D11F-463F-B5E4-D9AB95B5C4B3}"/>
              </a:ext>
            </a:extLst>
          </p:cNvPr>
          <p:cNvSpPr txBox="1"/>
          <p:nvPr/>
        </p:nvSpPr>
        <p:spPr>
          <a:xfrm>
            <a:off x="7083798" y="6403122"/>
            <a:ext cx="28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 Commerce application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F510988-BD75-4506-A3D5-81E556A113F2}"/>
              </a:ext>
            </a:extLst>
          </p:cNvPr>
          <p:cNvSpPr/>
          <p:nvPr/>
        </p:nvSpPr>
        <p:spPr>
          <a:xfrm>
            <a:off x="7007192" y="4581625"/>
            <a:ext cx="2829827" cy="35264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EStore</a:t>
            </a:r>
            <a:r>
              <a:rPr lang="en-US" dirty="0"/>
              <a:t> UI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0EA0602-580F-4E04-84A3-558BDFFCEBD2}"/>
              </a:ext>
            </a:extLst>
          </p:cNvPr>
          <p:cNvSpPr/>
          <p:nvPr/>
        </p:nvSpPr>
        <p:spPr>
          <a:xfrm>
            <a:off x="6816831" y="5081293"/>
            <a:ext cx="992584" cy="716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Catalog</a:t>
            </a:r>
          </a:p>
          <a:p>
            <a:pPr algn="ctr"/>
            <a:r>
              <a:rPr lang="en-US" sz="1600" dirty="0"/>
              <a:t>Service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1B6120-E1F8-44B2-A502-0F329692663A}"/>
              </a:ext>
            </a:extLst>
          </p:cNvPr>
          <p:cNvSpPr/>
          <p:nvPr/>
        </p:nvSpPr>
        <p:spPr>
          <a:xfrm>
            <a:off x="7840688" y="5081293"/>
            <a:ext cx="984955" cy="716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Order</a:t>
            </a:r>
          </a:p>
          <a:p>
            <a:pPr algn="ctr"/>
            <a:r>
              <a:rPr lang="en-US" sz="1600" dirty="0"/>
              <a:t>Service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335903-7E50-4F89-8D23-2FEC614D8039}"/>
              </a:ext>
            </a:extLst>
          </p:cNvPr>
          <p:cNvSpPr/>
          <p:nvPr/>
        </p:nvSpPr>
        <p:spPr>
          <a:xfrm>
            <a:off x="8875329" y="5089161"/>
            <a:ext cx="1125016" cy="700357"/>
          </a:xfrm>
          <a:prstGeom prst="roundRect">
            <a:avLst>
              <a:gd name="adj" fmla="val 200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Payment</a:t>
            </a:r>
          </a:p>
          <a:p>
            <a:pPr algn="ctr"/>
            <a:r>
              <a:rPr lang="en-US" sz="1600" dirty="0"/>
              <a:t>service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053575A-D64D-40E4-9380-64E1A0AA4DFB}"/>
              </a:ext>
            </a:extLst>
          </p:cNvPr>
          <p:cNvSpPr/>
          <p:nvPr/>
        </p:nvSpPr>
        <p:spPr>
          <a:xfrm>
            <a:off x="6886164" y="5935055"/>
            <a:ext cx="954523" cy="3526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Product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30C958D-F486-47F2-830C-D241717DD68F}"/>
              </a:ext>
            </a:extLst>
          </p:cNvPr>
          <p:cNvSpPr/>
          <p:nvPr/>
        </p:nvSpPr>
        <p:spPr>
          <a:xfrm>
            <a:off x="7891263" y="5935055"/>
            <a:ext cx="954523" cy="3526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Order</a:t>
            </a:r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86C46FB-54AF-4303-AB96-354850A49353}"/>
              </a:ext>
            </a:extLst>
          </p:cNvPr>
          <p:cNvSpPr/>
          <p:nvPr/>
        </p:nvSpPr>
        <p:spPr>
          <a:xfrm>
            <a:off x="8960575" y="5919998"/>
            <a:ext cx="1039770" cy="3526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Payment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C2AACA-F573-46AA-AD4D-03970CC37874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464590" y="5338146"/>
            <a:ext cx="177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31" y="686136"/>
            <a:ext cx="7804087" cy="667498"/>
          </a:xfrm>
        </p:spPr>
        <p:txBody>
          <a:bodyPr/>
          <a:lstStyle/>
          <a:p>
            <a:r>
              <a:rPr lang="en-US" dirty="0"/>
              <a:t>Web Application : Traditional and Modern Architectures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00324" y="1788747"/>
            <a:ext cx="4268785" cy="365125"/>
          </a:xfrm>
        </p:spPr>
        <p:txBody>
          <a:bodyPr/>
          <a:lstStyle/>
          <a:p>
            <a:r>
              <a:rPr lang="en-US" dirty="0"/>
              <a:t>Monolithic web applications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409" y="2122687"/>
            <a:ext cx="3178979" cy="3553836"/>
          </a:xfrm>
        </p:spPr>
        <p:txBody>
          <a:bodyPr/>
          <a:lstStyle/>
          <a:p>
            <a:r>
              <a:rPr lang="en-US" dirty="0"/>
              <a:t>An application which has single code base.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Every thing business logic, UI ,  Data Access layer all bundled and deployed to server as single unit.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4115D-5EE1-423E-AADB-A8273EA8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749" y="1131805"/>
            <a:ext cx="1703513" cy="2872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FA676B-8369-4EAC-9273-B9123272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15663" y="4937268"/>
            <a:ext cx="640428" cy="6404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8150B8-B871-463F-9C7B-817C8D79F324}"/>
              </a:ext>
            </a:extLst>
          </p:cNvPr>
          <p:cNvSpPr/>
          <p:nvPr/>
        </p:nvSpPr>
        <p:spPr>
          <a:xfrm>
            <a:off x="6763688" y="4472435"/>
            <a:ext cx="3324941" cy="19346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7FA57B-47E1-45FA-B6C1-F711F7A5B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443099">
            <a:off x="4296925" y="4778125"/>
            <a:ext cx="456372" cy="456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BB11E2-518B-4A85-88F8-A765F8D3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582242">
            <a:off x="4202846" y="5311034"/>
            <a:ext cx="533324" cy="5333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69CAF1-75B9-4403-9E07-B282E6CFB3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1152479">
            <a:off x="3794140" y="4837396"/>
            <a:ext cx="433626" cy="4319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5B95A3-6CDD-4829-92A2-1BF85C82DC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337990">
            <a:off x="3671726" y="5332794"/>
            <a:ext cx="486280" cy="50532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C2AACA-F573-46AA-AD4D-03970CC3787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826867" y="5257482"/>
            <a:ext cx="988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56150E7-C5AF-4768-88E4-17B5EF56C2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641162" y="5006311"/>
            <a:ext cx="880592" cy="88059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F54CA4-BFC2-4F10-922D-BB8A69A34FAA}"/>
              </a:ext>
            </a:extLst>
          </p:cNvPr>
          <p:cNvCxnSpPr>
            <a:cxnSpLocks/>
            <a:stCxn id="8" idx="3"/>
            <a:endCxn id="36" idx="1"/>
          </p:cNvCxnSpPr>
          <p:nvPr/>
        </p:nvCxnSpPr>
        <p:spPr>
          <a:xfrm>
            <a:off x="10088629" y="5439774"/>
            <a:ext cx="552533" cy="6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D3F9E8E-D53B-49B6-949A-A80B0532231F}"/>
              </a:ext>
            </a:extLst>
          </p:cNvPr>
          <p:cNvSpPr txBox="1"/>
          <p:nvPr/>
        </p:nvSpPr>
        <p:spPr>
          <a:xfrm>
            <a:off x="10935508" y="5814862"/>
            <a:ext cx="49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DBA934-D11F-463F-B5E4-D9AB95B5C4B3}"/>
              </a:ext>
            </a:extLst>
          </p:cNvPr>
          <p:cNvSpPr txBox="1"/>
          <p:nvPr/>
        </p:nvSpPr>
        <p:spPr>
          <a:xfrm>
            <a:off x="7083798" y="6403122"/>
            <a:ext cx="28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 Commerce application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F510988-BD75-4506-A3D5-81E556A113F2}"/>
              </a:ext>
            </a:extLst>
          </p:cNvPr>
          <p:cNvSpPr/>
          <p:nvPr/>
        </p:nvSpPr>
        <p:spPr>
          <a:xfrm>
            <a:off x="7007192" y="4581625"/>
            <a:ext cx="2829827" cy="35264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EStore</a:t>
            </a:r>
            <a:r>
              <a:rPr lang="en-US" dirty="0"/>
              <a:t> UI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0EA0602-580F-4E04-84A3-558BDFFCEBD2}"/>
              </a:ext>
            </a:extLst>
          </p:cNvPr>
          <p:cNvSpPr/>
          <p:nvPr/>
        </p:nvSpPr>
        <p:spPr>
          <a:xfrm>
            <a:off x="6816831" y="5081293"/>
            <a:ext cx="992584" cy="716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Catalog</a:t>
            </a:r>
          </a:p>
          <a:p>
            <a:pPr algn="ctr"/>
            <a:r>
              <a:rPr lang="en-US" sz="1600" dirty="0"/>
              <a:t>Service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1B6120-E1F8-44B2-A502-0F329692663A}"/>
              </a:ext>
            </a:extLst>
          </p:cNvPr>
          <p:cNvSpPr/>
          <p:nvPr/>
        </p:nvSpPr>
        <p:spPr>
          <a:xfrm>
            <a:off x="7840688" y="5081293"/>
            <a:ext cx="984955" cy="716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Order</a:t>
            </a:r>
          </a:p>
          <a:p>
            <a:pPr algn="ctr"/>
            <a:r>
              <a:rPr lang="en-US" sz="1600" dirty="0"/>
              <a:t>Service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335903-7E50-4F89-8D23-2FEC614D8039}"/>
              </a:ext>
            </a:extLst>
          </p:cNvPr>
          <p:cNvSpPr/>
          <p:nvPr/>
        </p:nvSpPr>
        <p:spPr>
          <a:xfrm>
            <a:off x="8875329" y="5089161"/>
            <a:ext cx="1125016" cy="7003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Payment</a:t>
            </a:r>
          </a:p>
          <a:p>
            <a:pPr algn="ctr"/>
            <a:r>
              <a:rPr lang="en-US" sz="1600" dirty="0"/>
              <a:t>service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053575A-D64D-40E4-9380-64E1A0AA4DFB}"/>
              </a:ext>
            </a:extLst>
          </p:cNvPr>
          <p:cNvSpPr/>
          <p:nvPr/>
        </p:nvSpPr>
        <p:spPr>
          <a:xfrm>
            <a:off x="6886164" y="5935055"/>
            <a:ext cx="954523" cy="3526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Product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30C958D-F486-47F2-830C-D241717DD68F}"/>
              </a:ext>
            </a:extLst>
          </p:cNvPr>
          <p:cNvSpPr/>
          <p:nvPr/>
        </p:nvSpPr>
        <p:spPr>
          <a:xfrm>
            <a:off x="7923369" y="5927868"/>
            <a:ext cx="954523" cy="3526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86C46FB-54AF-4303-AB96-354850A49353}"/>
              </a:ext>
            </a:extLst>
          </p:cNvPr>
          <p:cNvSpPr/>
          <p:nvPr/>
        </p:nvSpPr>
        <p:spPr>
          <a:xfrm>
            <a:off x="8960575" y="5919998"/>
            <a:ext cx="1039770" cy="3526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2024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432" y="2235794"/>
            <a:ext cx="5746071" cy="667498"/>
          </a:xfrm>
        </p:spPr>
        <p:txBody>
          <a:bodyPr/>
          <a:lstStyle/>
          <a:p>
            <a:r>
              <a:rPr lang="en-CA" dirty="0" smtClean="0"/>
              <a:t>Breakout Room Time</a:t>
            </a:r>
            <a:endParaRPr lang="en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smtClean="0"/>
              <a:t>April 4, 2022</a:t>
            </a:r>
            <a:endParaRPr lang="en-US" cap="all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6768" y="3051532"/>
            <a:ext cx="5185850" cy="1386601"/>
          </a:xfrm>
        </p:spPr>
        <p:txBody>
          <a:bodyPr/>
          <a:lstStyle/>
          <a:p>
            <a:r>
              <a:rPr lang="en-US" dirty="0" smtClean="0"/>
              <a:t>Lets Build Instagram web application as monolithic web application</a:t>
            </a:r>
            <a:endParaRPr lang="en-US" dirty="0"/>
          </a:p>
        </p:txBody>
      </p:sp>
      <p:pic>
        <p:nvPicPr>
          <p:cNvPr id="15" name="Picture 14" descr="Download &lt;strong&gt;Team&lt;/strong&gt; Work Png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70" y="0"/>
            <a:ext cx="2691199" cy="26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1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31" y="686136"/>
            <a:ext cx="7804087" cy="667498"/>
          </a:xfrm>
        </p:spPr>
        <p:txBody>
          <a:bodyPr/>
          <a:lstStyle/>
          <a:p>
            <a:r>
              <a:rPr lang="en-US" dirty="0"/>
              <a:t>Web Application : Traditional and Modern Architectures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00324" y="1788747"/>
            <a:ext cx="4268785" cy="365125"/>
          </a:xfrm>
        </p:spPr>
        <p:txBody>
          <a:bodyPr/>
          <a:lstStyle/>
          <a:p>
            <a:r>
              <a:rPr lang="en-US" dirty="0"/>
              <a:t>Microservice web applications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409" y="2122686"/>
            <a:ext cx="3423423" cy="2286351"/>
          </a:xfrm>
        </p:spPr>
        <p:txBody>
          <a:bodyPr/>
          <a:lstStyle/>
          <a:p>
            <a:r>
              <a:rPr lang="en-US" dirty="0"/>
              <a:t>In Microservice architecture , contains a mix of small and autonomous services where every service is implemented as a single business ability.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Important</a:t>
            </a:r>
            <a:r>
              <a:rPr lang="en-US" dirty="0"/>
              <a:t>: </a:t>
            </a:r>
            <a:r>
              <a:rPr lang="en-US" b="0" i="0" dirty="0">
                <a:effectLst/>
                <a:latin typeface="charter"/>
              </a:rPr>
              <a:t>Instead of sharing a single database as in a Monolithic application, each microservice has its own database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CDBDB-F29C-4962-81D2-44CA79A41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91" y="1788747"/>
            <a:ext cx="3423423" cy="46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231" y="686136"/>
            <a:ext cx="7804087" cy="667498"/>
          </a:xfrm>
        </p:spPr>
        <p:txBody>
          <a:bodyPr/>
          <a:lstStyle/>
          <a:p>
            <a:r>
              <a:rPr lang="en-US" dirty="0"/>
              <a:t>Web Application : Traditional and Modern Architectures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00324" y="1788747"/>
            <a:ext cx="4268785" cy="365125"/>
          </a:xfrm>
        </p:spPr>
        <p:txBody>
          <a:bodyPr/>
          <a:lstStyle/>
          <a:p>
            <a:r>
              <a:rPr lang="en-US" dirty="0"/>
              <a:t>Microservice web applications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A676B-8369-4EAC-9273-B91232723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22481" y="3688563"/>
            <a:ext cx="640428" cy="640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7FA57B-47E1-45FA-B6C1-F711F7A5B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443099">
            <a:off x="4003743" y="3529420"/>
            <a:ext cx="456372" cy="456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BB11E2-518B-4A85-88F8-A765F8D3A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582242">
            <a:off x="3909664" y="4062329"/>
            <a:ext cx="533324" cy="5333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69CAF1-75B9-4403-9E07-B282E6CFB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1152479">
            <a:off x="3500958" y="3588691"/>
            <a:ext cx="433626" cy="4319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5B95A3-6CDD-4829-92A2-1BF85C82DC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337990">
            <a:off x="3378544" y="4084089"/>
            <a:ext cx="486280" cy="50532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C2AACA-F573-46AA-AD4D-03970CC3787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533685" y="4008777"/>
            <a:ext cx="988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56150E7-C5AF-4768-88E4-17B5EF56C2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038915" y="2335261"/>
            <a:ext cx="677252" cy="67725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F54CA4-BFC2-4F10-922D-BB8A69A34FAA}"/>
              </a:ext>
            </a:extLst>
          </p:cNvPr>
          <p:cNvCxnSpPr>
            <a:cxnSpLocks/>
            <a:stCxn id="49" idx="3"/>
            <a:endCxn id="36" idx="1"/>
          </p:cNvCxnSpPr>
          <p:nvPr/>
        </p:nvCxnSpPr>
        <p:spPr>
          <a:xfrm flipV="1">
            <a:off x="9525045" y="2673887"/>
            <a:ext cx="51387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D3F9E8E-D53B-49B6-949A-A80B0532231F}"/>
              </a:ext>
            </a:extLst>
          </p:cNvPr>
          <p:cNvSpPr txBox="1"/>
          <p:nvPr/>
        </p:nvSpPr>
        <p:spPr>
          <a:xfrm>
            <a:off x="10764836" y="5257482"/>
            <a:ext cx="49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DBA934-D11F-463F-B5E4-D9AB95B5C4B3}"/>
              </a:ext>
            </a:extLst>
          </p:cNvPr>
          <p:cNvSpPr txBox="1"/>
          <p:nvPr/>
        </p:nvSpPr>
        <p:spPr>
          <a:xfrm>
            <a:off x="7083798" y="6403122"/>
            <a:ext cx="28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 Commerce application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F510988-BD75-4506-A3D5-81E556A113F2}"/>
              </a:ext>
            </a:extLst>
          </p:cNvPr>
          <p:cNvSpPr/>
          <p:nvPr/>
        </p:nvSpPr>
        <p:spPr>
          <a:xfrm>
            <a:off x="6329073" y="3658133"/>
            <a:ext cx="1218432" cy="7160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EStore</a:t>
            </a:r>
            <a:r>
              <a:rPr lang="en-US" dirty="0"/>
              <a:t> UI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0EA0602-580F-4E04-84A3-558BDFFCEBD2}"/>
              </a:ext>
            </a:extLst>
          </p:cNvPr>
          <p:cNvSpPr/>
          <p:nvPr/>
        </p:nvSpPr>
        <p:spPr>
          <a:xfrm>
            <a:off x="8532461" y="2315406"/>
            <a:ext cx="992584" cy="716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Catalog</a:t>
            </a:r>
          </a:p>
          <a:p>
            <a:pPr algn="ctr"/>
            <a:r>
              <a:rPr lang="en-US" sz="1600" dirty="0"/>
              <a:t>Service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1B6120-E1F8-44B2-A502-0F329692663A}"/>
              </a:ext>
            </a:extLst>
          </p:cNvPr>
          <p:cNvSpPr/>
          <p:nvPr/>
        </p:nvSpPr>
        <p:spPr>
          <a:xfrm>
            <a:off x="8520541" y="4053674"/>
            <a:ext cx="984955" cy="716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Order</a:t>
            </a:r>
          </a:p>
          <a:p>
            <a:pPr algn="ctr"/>
            <a:r>
              <a:rPr lang="en-US" sz="1600" dirty="0"/>
              <a:t>Service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335903-7E50-4F89-8D23-2FEC614D8039}"/>
              </a:ext>
            </a:extLst>
          </p:cNvPr>
          <p:cNvSpPr/>
          <p:nvPr/>
        </p:nvSpPr>
        <p:spPr>
          <a:xfrm>
            <a:off x="8450510" y="4950334"/>
            <a:ext cx="1125016" cy="7003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Payment</a:t>
            </a:r>
          </a:p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11AEA7B-C9EB-4FE3-B3D2-71C6ECA0F07E}"/>
              </a:ext>
            </a:extLst>
          </p:cNvPr>
          <p:cNvSpPr/>
          <p:nvPr/>
        </p:nvSpPr>
        <p:spPr>
          <a:xfrm>
            <a:off x="8534868" y="3154006"/>
            <a:ext cx="984955" cy="716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Cart</a:t>
            </a:r>
          </a:p>
          <a:p>
            <a:pPr algn="ctr"/>
            <a:r>
              <a:rPr lang="en-US" sz="1600" dirty="0"/>
              <a:t>Service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5709F53-0F89-4F4B-BD9F-B2E3C4444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071713" y="3236418"/>
            <a:ext cx="677252" cy="6772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82889B8-B487-46B8-AF78-D6F7CCF983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079533" y="4135900"/>
            <a:ext cx="677252" cy="6772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8E40AD-6D6B-4BBA-8261-2D4F80363D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087584" y="5037057"/>
            <a:ext cx="677252" cy="67725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915302-2CBA-4092-96AB-ADBEB560F73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9538833" y="3571999"/>
            <a:ext cx="532880" cy="30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1EDCE5-3DCE-42FC-93EF-A6B35CADDAD9}"/>
              </a:ext>
            </a:extLst>
          </p:cNvPr>
          <p:cNvCxnSpPr>
            <a:cxnSpLocks/>
          </p:cNvCxnSpPr>
          <p:nvPr/>
        </p:nvCxnSpPr>
        <p:spPr>
          <a:xfrm>
            <a:off x="9546653" y="4473155"/>
            <a:ext cx="532880" cy="30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184EAE1-0B21-486D-85AF-CCA57C7B0DE9}"/>
              </a:ext>
            </a:extLst>
          </p:cNvPr>
          <p:cNvCxnSpPr>
            <a:cxnSpLocks/>
          </p:cNvCxnSpPr>
          <p:nvPr/>
        </p:nvCxnSpPr>
        <p:spPr>
          <a:xfrm>
            <a:off x="9575526" y="5369592"/>
            <a:ext cx="532880" cy="30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11A5F4-9FA1-4877-A0BC-A791CE337BC2}"/>
              </a:ext>
            </a:extLst>
          </p:cNvPr>
          <p:cNvCxnSpPr>
            <a:cxnSpLocks/>
            <a:stCxn id="45" idx="3"/>
            <a:endCxn id="49" idx="1"/>
          </p:cNvCxnSpPr>
          <p:nvPr/>
        </p:nvCxnSpPr>
        <p:spPr>
          <a:xfrm flipV="1">
            <a:off x="7547505" y="2673888"/>
            <a:ext cx="984956" cy="1342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D8C9EF9-8118-4BAF-9A63-8EE97A2AD9F3}"/>
              </a:ext>
            </a:extLst>
          </p:cNvPr>
          <p:cNvCxnSpPr>
            <a:cxnSpLocks/>
            <a:stCxn id="45" idx="3"/>
            <a:endCxn id="29" idx="1"/>
          </p:cNvCxnSpPr>
          <p:nvPr/>
        </p:nvCxnSpPr>
        <p:spPr>
          <a:xfrm flipV="1">
            <a:off x="7547505" y="3512054"/>
            <a:ext cx="987363" cy="5041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1CA73E1-7C24-4FEE-B784-54C19A231771}"/>
              </a:ext>
            </a:extLst>
          </p:cNvPr>
          <p:cNvCxnSpPr>
            <a:cxnSpLocks/>
            <a:stCxn id="45" idx="3"/>
            <a:endCxn id="50" idx="1"/>
          </p:cNvCxnSpPr>
          <p:nvPr/>
        </p:nvCxnSpPr>
        <p:spPr>
          <a:xfrm>
            <a:off x="7547505" y="4016181"/>
            <a:ext cx="973036" cy="395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2556BE6-A115-4B40-8095-473F12A18F54}"/>
              </a:ext>
            </a:extLst>
          </p:cNvPr>
          <p:cNvCxnSpPr>
            <a:cxnSpLocks/>
            <a:stCxn id="45" idx="3"/>
            <a:endCxn id="51" idx="1"/>
          </p:cNvCxnSpPr>
          <p:nvPr/>
        </p:nvCxnSpPr>
        <p:spPr>
          <a:xfrm>
            <a:off x="7547505" y="4016181"/>
            <a:ext cx="903005" cy="1284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D3F9E8E-D53B-49B6-949A-A80B0532231F}"/>
              </a:ext>
            </a:extLst>
          </p:cNvPr>
          <p:cNvSpPr txBox="1"/>
          <p:nvPr/>
        </p:nvSpPr>
        <p:spPr>
          <a:xfrm>
            <a:off x="10716167" y="4273508"/>
            <a:ext cx="49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3F9E8E-D53B-49B6-949A-A80B0532231F}"/>
              </a:ext>
            </a:extLst>
          </p:cNvPr>
          <p:cNvSpPr txBox="1"/>
          <p:nvPr/>
        </p:nvSpPr>
        <p:spPr>
          <a:xfrm>
            <a:off x="10716166" y="3402722"/>
            <a:ext cx="49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3F9E8E-D53B-49B6-949A-A80B0532231F}"/>
              </a:ext>
            </a:extLst>
          </p:cNvPr>
          <p:cNvSpPr txBox="1"/>
          <p:nvPr/>
        </p:nvSpPr>
        <p:spPr>
          <a:xfrm>
            <a:off x="10644239" y="2504610"/>
            <a:ext cx="49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2294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B35B-1264-49AD-9F3E-5ADA7FF9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725" y="2975988"/>
            <a:ext cx="7331950" cy="667498"/>
          </a:xfrm>
        </p:spPr>
        <p:txBody>
          <a:bodyPr/>
          <a:lstStyle/>
          <a:p>
            <a:r>
              <a:rPr lang="en-US" dirty="0"/>
              <a:t>Example : WWW.Amazon.ca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DCC5179-ECDD-4DD0-BF00-57DF13335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FA49D-4493-4071-8BED-CF598C5C6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CA61361-ECC8-4BA7-BB4D-B27756DDFD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0921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432" y="2235794"/>
            <a:ext cx="5746071" cy="667498"/>
          </a:xfrm>
        </p:spPr>
        <p:txBody>
          <a:bodyPr/>
          <a:lstStyle/>
          <a:p>
            <a:r>
              <a:rPr lang="en-CA" dirty="0" smtClean="0"/>
              <a:t>Breakout Room Time</a:t>
            </a:r>
            <a:endParaRPr lang="en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smtClean="0"/>
              <a:t>April 4, 2022</a:t>
            </a:r>
            <a:endParaRPr lang="en-US" cap="all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6768" y="3051532"/>
            <a:ext cx="5185850" cy="1386601"/>
          </a:xfrm>
        </p:spPr>
        <p:txBody>
          <a:bodyPr/>
          <a:lstStyle/>
          <a:p>
            <a:r>
              <a:rPr lang="en-US" dirty="0" smtClean="0"/>
              <a:t>Lets Build Instagram web application as </a:t>
            </a:r>
            <a:r>
              <a:rPr lang="en-US" dirty="0" err="1" smtClean="0"/>
              <a:t>Microservice</a:t>
            </a:r>
            <a:r>
              <a:rPr lang="en-US" dirty="0" smtClean="0"/>
              <a:t> web application</a:t>
            </a:r>
            <a:endParaRPr lang="en-US" dirty="0"/>
          </a:p>
        </p:txBody>
      </p:sp>
      <p:pic>
        <p:nvPicPr>
          <p:cNvPr id="15" name="Picture 14" descr="Download &lt;strong&gt;Team&lt;/strong&gt; Work Png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70" y="0"/>
            <a:ext cx="2691199" cy="26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0F55-D8B3-4314-9036-1AC134C0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451" y="2761502"/>
            <a:ext cx="3423655" cy="667498"/>
          </a:xfrm>
        </p:spPr>
        <p:txBody>
          <a:bodyPr/>
          <a:lstStyle/>
          <a:p>
            <a:r>
              <a:rPr lang="en-US" dirty="0"/>
              <a:t>Any Question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B48D4E-F50D-4F2A-8E7D-D1699A1A3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26BC1C-951E-4285-B966-4195616B5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6C89B28-0914-43BD-9250-A6178B1544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24357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BE8E-3D37-4D82-AEE3-CA270B14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8" y="695093"/>
            <a:ext cx="6550341" cy="667498"/>
          </a:xfrm>
        </p:spPr>
        <p:txBody>
          <a:bodyPr/>
          <a:lstStyle/>
          <a:p>
            <a:r>
              <a:rPr lang="en-US" dirty="0"/>
              <a:t>Monolithic vs Microservice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FBFF-72DD-4967-A693-55CA41D52D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40566" y="1926920"/>
            <a:ext cx="3194800" cy="365125"/>
          </a:xfrm>
        </p:spPr>
        <p:txBody>
          <a:bodyPr/>
          <a:lstStyle/>
          <a:p>
            <a:r>
              <a:rPr lang="en-US" dirty="0"/>
              <a:t>Monolithic : Advantages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A1165-7FDF-4688-837E-74030E85FA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5423" y="2297657"/>
            <a:ext cx="2963195" cy="132823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Zero Deployment dependencies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Error Tracing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B0112-F5F6-4156-B037-C516965E7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8996" y="1873815"/>
            <a:ext cx="3687301" cy="365125"/>
          </a:xfrm>
        </p:spPr>
        <p:txBody>
          <a:bodyPr/>
          <a:lstStyle/>
          <a:p>
            <a:r>
              <a:rPr lang="en-US" dirty="0"/>
              <a:t>Monolithic : Dis-Advantages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8C389E-9A5F-4512-AE72-F974E9213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8997" y="2292045"/>
            <a:ext cx="2556578" cy="12910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Scalability is Limited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Lack of flexibility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Deployment process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Development dependencies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Single point of failure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F24EEB-B60D-4B1A-A4F4-D11C12463B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0163" y="4071260"/>
            <a:ext cx="3454501" cy="365125"/>
          </a:xfrm>
        </p:spPr>
        <p:txBody>
          <a:bodyPr/>
          <a:lstStyle/>
          <a:p>
            <a:r>
              <a:rPr lang="en-US" dirty="0"/>
              <a:t>Microservice: Advantages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9C0732-8545-49F5-BBBE-8332F7486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70163" y="4439451"/>
            <a:ext cx="2556577" cy="132823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Independent Development </a:t>
            </a:r>
          </a:p>
          <a:p>
            <a:pPr marL="285750" indent="-285750">
              <a:buFontTx/>
              <a:buChar char="-"/>
            </a:pPr>
            <a:r>
              <a:rPr lang="en-US" dirty="0"/>
              <a:t>Independent deployment </a:t>
            </a:r>
          </a:p>
          <a:p>
            <a:pPr marL="285750" indent="-285750">
              <a:buFontTx/>
              <a:buChar char="-"/>
            </a:pPr>
            <a:r>
              <a:rPr lang="en-US" dirty="0"/>
              <a:t>Mixed Technology and Effective updating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Granular Scaling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Performance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D4FC3A-3ADB-4771-9ECD-CA9F758E8E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90952" y="4279175"/>
            <a:ext cx="3980022" cy="365125"/>
          </a:xfrm>
        </p:spPr>
        <p:txBody>
          <a:bodyPr/>
          <a:lstStyle/>
          <a:p>
            <a:r>
              <a:rPr lang="en-US" dirty="0"/>
              <a:t>Microservice: Disadvantages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4A3CCA-C633-452A-9ECA-427DA8398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8996" y="4436385"/>
            <a:ext cx="3454500" cy="12910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Complexity: too many versions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More Complicated Testing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Security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Performance </a:t>
            </a:r>
          </a:p>
          <a:p>
            <a:pPr marL="285750" indent="-285750">
              <a:buFontTx/>
              <a:buChar char="-"/>
            </a:pPr>
            <a:r>
              <a:rPr lang="en-US" dirty="0"/>
              <a:t>Some additional overhead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0C1EA3E-E685-49A6-9253-D2B0445C0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E889B7-7A30-4002-9719-CEF6D319A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6E79570-D4C4-4EFD-A613-550D3E34DF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32672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BE8E-3D37-4D82-AEE3-CA270B14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8" y="695093"/>
            <a:ext cx="6550341" cy="667498"/>
          </a:xfrm>
        </p:spPr>
        <p:txBody>
          <a:bodyPr/>
          <a:lstStyle/>
          <a:p>
            <a:r>
              <a:rPr lang="en-US" dirty="0"/>
              <a:t>Monolithic vs Microservice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B0112-F5F6-4156-B037-C516965E7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7068" y="1912316"/>
            <a:ext cx="3687301" cy="365125"/>
          </a:xfrm>
        </p:spPr>
        <p:txBody>
          <a:bodyPr/>
          <a:lstStyle/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0C1EA3E-E685-49A6-9253-D2B0445C0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E889B7-7A30-4002-9719-CEF6D319A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6E79570-D4C4-4EFD-A613-550D3E34DF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AAB027-BBC3-44EB-AC50-1DE377E699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87067" y="2540844"/>
            <a:ext cx="6766481" cy="2445042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charter"/>
              </a:rPr>
              <a:t>Well, both approaches have their pros and cons, </a:t>
            </a: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charter"/>
              </a:rPr>
              <a:t>but it depends on each scenario or product/project requirements and which tradeoff you choose. </a:t>
            </a: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charter"/>
              </a:rPr>
              <a:t>As the monolithic approach best suits lightweight applications.</a:t>
            </a: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charter"/>
              </a:rPr>
              <a:t> It is recommended to adopt the </a:t>
            </a:r>
            <a:r>
              <a:rPr lang="en-US" b="1" i="0" dirty="0">
                <a:solidFill>
                  <a:schemeClr val="bg1"/>
                </a:solidFill>
                <a:effectLst/>
                <a:latin typeface="charter"/>
              </a:rPr>
              <a:t>Monolithic approach first </a:t>
            </a:r>
            <a:r>
              <a:rPr lang="en-US" b="0" i="0" dirty="0">
                <a:solidFill>
                  <a:schemeClr val="bg1"/>
                </a:solidFill>
                <a:effectLst/>
                <a:latin typeface="charter"/>
              </a:rPr>
              <a:t>and depending on the needs/requirement gradually shift towards the </a:t>
            </a:r>
            <a:r>
              <a:rPr lang="en-US" b="1" i="0" dirty="0">
                <a:solidFill>
                  <a:schemeClr val="bg1"/>
                </a:solidFill>
                <a:effectLst/>
                <a:latin typeface="charter"/>
              </a:rPr>
              <a:t>Microservices approach.</a:t>
            </a:r>
            <a:endParaRPr lang="en-US" b="0" i="0" dirty="0">
              <a:solidFill>
                <a:schemeClr val="bg1"/>
              </a:solidFill>
              <a:effectLst/>
              <a:latin typeface="charter"/>
            </a:endParaRP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0F55-D8B3-4314-9036-1AC134C0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402" y="2787320"/>
            <a:ext cx="7165976" cy="667498"/>
          </a:xfrm>
        </p:spPr>
        <p:txBody>
          <a:bodyPr/>
          <a:lstStyle/>
          <a:p>
            <a:r>
              <a:rPr lang="en-US" dirty="0"/>
              <a:t>Discussion / Q&amp;A Break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B48D4E-F50D-4F2A-8E7D-D1699A1A3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26BC1C-951E-4285-B966-4195616B5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6C89B28-0914-43BD-9250-A6178B1544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5425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4187069" y="1508690"/>
            <a:ext cx="4138784" cy="2000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What is an Operating System </a:t>
            </a:r>
          </a:p>
          <a:p>
            <a:r>
              <a:rPr lang="en-US" dirty="0"/>
              <a:t>- Operating System roles</a:t>
            </a:r>
          </a:p>
          <a:p>
            <a:r>
              <a:rPr lang="en-US" dirty="0"/>
              <a:t>- Linux File System</a:t>
            </a:r>
          </a:p>
          <a:p>
            <a:r>
              <a:rPr lang="en-US" dirty="0"/>
              <a:t>- Important command</a:t>
            </a:r>
          </a:p>
          <a:p>
            <a:r>
              <a:rPr lang="en-US" dirty="0"/>
              <a:t>- Shell Scripting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1094D2-5EBA-4AD8-8172-3E5BA42C3A38}"/>
              </a:ext>
            </a:extLst>
          </p:cNvPr>
          <p:cNvSpPr txBox="1">
            <a:spLocks/>
          </p:cNvSpPr>
          <p:nvPr/>
        </p:nvSpPr>
        <p:spPr>
          <a:xfrm>
            <a:off x="4187069" y="3826754"/>
            <a:ext cx="399440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12401DD-D743-4971-A62B-430EC38444D9}"/>
              </a:ext>
            </a:extLst>
          </p:cNvPr>
          <p:cNvSpPr txBox="1">
            <a:spLocks/>
          </p:cNvSpPr>
          <p:nvPr/>
        </p:nvSpPr>
        <p:spPr>
          <a:xfrm>
            <a:off x="4199593" y="4509789"/>
            <a:ext cx="399440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4187068" y="1508690"/>
            <a:ext cx="6968611" cy="2000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What is an Operating System </a:t>
            </a:r>
          </a:p>
          <a:p>
            <a:r>
              <a:rPr lang="en-US" dirty="0">
                <a:solidFill>
                  <a:schemeClr val="bg1"/>
                </a:solidFill>
                <a:latin typeface="charter"/>
              </a:rPr>
              <a:t>An Operating System is a program/interface that runs between a computer user and computer hardware.</a:t>
            </a:r>
          </a:p>
          <a:p>
            <a:r>
              <a:rPr lang="en-US" dirty="0"/>
              <a:t>Other User programs utilize OS core programs to perform tasks.</a:t>
            </a:r>
          </a:p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1094D2-5EBA-4AD8-8172-3E5BA42C3A38}"/>
              </a:ext>
            </a:extLst>
          </p:cNvPr>
          <p:cNvSpPr txBox="1">
            <a:spLocks/>
          </p:cNvSpPr>
          <p:nvPr/>
        </p:nvSpPr>
        <p:spPr>
          <a:xfrm>
            <a:off x="4187069" y="3826754"/>
            <a:ext cx="399440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12401DD-D743-4971-A62B-430EC38444D9}"/>
              </a:ext>
            </a:extLst>
          </p:cNvPr>
          <p:cNvSpPr txBox="1">
            <a:spLocks/>
          </p:cNvSpPr>
          <p:nvPr/>
        </p:nvSpPr>
        <p:spPr>
          <a:xfrm>
            <a:off x="4199593" y="4509789"/>
            <a:ext cx="399440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B01F16-DD66-4F99-AD30-B0794438194E}"/>
              </a:ext>
            </a:extLst>
          </p:cNvPr>
          <p:cNvSpPr/>
          <p:nvPr/>
        </p:nvSpPr>
        <p:spPr>
          <a:xfrm>
            <a:off x="4427619" y="4191879"/>
            <a:ext cx="6131293" cy="16843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Software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C5F50C-BE93-41FE-8A4C-552890DBC7C6}"/>
              </a:ext>
            </a:extLst>
          </p:cNvPr>
          <p:cNvSpPr/>
          <p:nvPr/>
        </p:nvSpPr>
        <p:spPr>
          <a:xfrm>
            <a:off x="4449389" y="6196908"/>
            <a:ext cx="6131293" cy="5622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Hardware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1F287D-9580-468A-BCDE-CC0C23B5F177}"/>
              </a:ext>
            </a:extLst>
          </p:cNvPr>
          <p:cNvSpPr/>
          <p:nvPr/>
        </p:nvSpPr>
        <p:spPr>
          <a:xfrm>
            <a:off x="5109616" y="3285427"/>
            <a:ext cx="1002633" cy="5306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User1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8622F7-C39E-4037-8F99-CF6F34215952}"/>
              </a:ext>
            </a:extLst>
          </p:cNvPr>
          <p:cNvSpPr/>
          <p:nvPr/>
        </p:nvSpPr>
        <p:spPr>
          <a:xfrm>
            <a:off x="6402660" y="3270623"/>
            <a:ext cx="1002633" cy="5306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User2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5D9D51-861E-459D-A25A-EA63EBB53ED5}"/>
              </a:ext>
            </a:extLst>
          </p:cNvPr>
          <p:cNvSpPr/>
          <p:nvPr/>
        </p:nvSpPr>
        <p:spPr>
          <a:xfrm>
            <a:off x="8960839" y="3243526"/>
            <a:ext cx="1002633" cy="5306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User 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F7F47E-DDD8-4A9A-9DF9-AEC6EF2087A2}"/>
              </a:ext>
            </a:extLst>
          </p:cNvPr>
          <p:cNvSpPr/>
          <p:nvPr/>
        </p:nvSpPr>
        <p:spPr>
          <a:xfrm>
            <a:off x="5696589" y="4388899"/>
            <a:ext cx="1974784" cy="7509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Software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0BBBDD-F833-4A19-B509-0B47D0980926}"/>
              </a:ext>
            </a:extLst>
          </p:cNvPr>
          <p:cNvSpPr/>
          <p:nvPr/>
        </p:nvSpPr>
        <p:spPr>
          <a:xfrm>
            <a:off x="7996890" y="4396064"/>
            <a:ext cx="1974784" cy="7509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Software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4A96D5-FE72-411F-8C84-D108930AA35F}"/>
              </a:ext>
            </a:extLst>
          </p:cNvPr>
          <p:cNvSpPr/>
          <p:nvPr/>
        </p:nvSpPr>
        <p:spPr>
          <a:xfrm>
            <a:off x="5696588" y="5426934"/>
            <a:ext cx="4275085" cy="387876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Operating System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6EC52F-817C-4666-A7FC-7A163E4A43ED}"/>
              </a:ext>
            </a:extLst>
          </p:cNvPr>
          <p:cNvCxnSpPr>
            <a:stCxn id="15" idx="2"/>
          </p:cNvCxnSpPr>
          <p:nvPr/>
        </p:nvCxnSpPr>
        <p:spPr>
          <a:xfrm flipH="1">
            <a:off x="5610932" y="3816062"/>
            <a:ext cx="1" cy="35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D1B5CA-9D6A-4378-AC7C-EEFFFA56480D}"/>
              </a:ext>
            </a:extLst>
          </p:cNvPr>
          <p:cNvCxnSpPr/>
          <p:nvPr/>
        </p:nvCxnSpPr>
        <p:spPr>
          <a:xfrm flipH="1">
            <a:off x="6896203" y="3834156"/>
            <a:ext cx="1" cy="35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4A3619-0DB2-4FF7-8B4D-C857950493F3}"/>
              </a:ext>
            </a:extLst>
          </p:cNvPr>
          <p:cNvCxnSpPr/>
          <p:nvPr/>
        </p:nvCxnSpPr>
        <p:spPr>
          <a:xfrm flipH="1">
            <a:off x="9424101" y="3795887"/>
            <a:ext cx="1" cy="35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8FEFF9-63C2-4F8F-84FC-7DB2D07E248B}"/>
              </a:ext>
            </a:extLst>
          </p:cNvPr>
          <p:cNvCxnSpPr>
            <a:cxnSpLocks/>
          </p:cNvCxnSpPr>
          <p:nvPr/>
        </p:nvCxnSpPr>
        <p:spPr>
          <a:xfrm>
            <a:off x="6646745" y="5155434"/>
            <a:ext cx="1" cy="23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2A30B4-1138-41E7-B73B-06BB3102F432}"/>
              </a:ext>
            </a:extLst>
          </p:cNvPr>
          <p:cNvCxnSpPr>
            <a:cxnSpLocks/>
          </p:cNvCxnSpPr>
          <p:nvPr/>
        </p:nvCxnSpPr>
        <p:spPr>
          <a:xfrm>
            <a:off x="8959905" y="5154458"/>
            <a:ext cx="1" cy="23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31E666-3297-4A4E-A502-6C6BADD3238D}"/>
              </a:ext>
            </a:extLst>
          </p:cNvPr>
          <p:cNvCxnSpPr>
            <a:cxnSpLocks/>
          </p:cNvCxnSpPr>
          <p:nvPr/>
        </p:nvCxnSpPr>
        <p:spPr>
          <a:xfrm>
            <a:off x="7671372" y="5932222"/>
            <a:ext cx="1" cy="23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9F6884-60C2-4A3B-8F82-BC2DAD2A7C0A}"/>
              </a:ext>
            </a:extLst>
          </p:cNvPr>
          <p:cNvSpPr/>
          <p:nvPr/>
        </p:nvSpPr>
        <p:spPr>
          <a:xfrm>
            <a:off x="5954866" y="6319356"/>
            <a:ext cx="1047215" cy="33993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4CC8209-5868-47A7-A58E-67B8791AB35E}"/>
              </a:ext>
            </a:extLst>
          </p:cNvPr>
          <p:cNvSpPr/>
          <p:nvPr/>
        </p:nvSpPr>
        <p:spPr>
          <a:xfrm>
            <a:off x="7111446" y="6308091"/>
            <a:ext cx="1047215" cy="33993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266F3BE-8FEB-495A-9BDE-35760515D9D2}"/>
              </a:ext>
            </a:extLst>
          </p:cNvPr>
          <p:cNvSpPr/>
          <p:nvPr/>
        </p:nvSpPr>
        <p:spPr>
          <a:xfrm>
            <a:off x="8358560" y="6292259"/>
            <a:ext cx="1047215" cy="33993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I/O</a:t>
            </a:r>
          </a:p>
        </p:txBody>
      </p:sp>
    </p:spTree>
    <p:extLst>
      <p:ext uri="{BB962C8B-B14F-4D97-AF65-F5344CB8AC3E}">
        <p14:creationId xmlns:p14="http://schemas.microsoft.com/office/powerpoint/2010/main" val="23555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627140" y="1343200"/>
            <a:ext cx="6968611" cy="2000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Some Popular Operating Systems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6F291-9877-4436-B657-37F226F5D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46006" y="2010698"/>
            <a:ext cx="852742" cy="8527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743E6E-FC76-492E-93F3-48221447A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67005" y="1682385"/>
            <a:ext cx="1709183" cy="17091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5F64AE-FE8E-4AF0-A403-D607BFE78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56531" y="1889587"/>
            <a:ext cx="1275217" cy="12752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C3FFFDC-3993-4E66-9B82-015A8437BD07}"/>
              </a:ext>
            </a:extLst>
          </p:cNvPr>
          <p:cNvSpPr txBox="1"/>
          <p:nvPr/>
        </p:nvSpPr>
        <p:spPr>
          <a:xfrm>
            <a:off x="3347185" y="3969515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https://upload.wikimedia.org/wikipedia/commons/b/b5/Linux_Distribution_Timeline_21_10_2021.svg</a:t>
            </a:r>
          </a:p>
        </p:txBody>
      </p:sp>
    </p:spTree>
    <p:extLst>
      <p:ext uri="{BB962C8B-B14F-4D97-AF65-F5344CB8AC3E}">
        <p14:creationId xmlns:p14="http://schemas.microsoft.com/office/powerpoint/2010/main" val="32657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627140" y="1343200"/>
            <a:ext cx="6968611" cy="2000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Operating System is Everywhere</a:t>
            </a:r>
          </a:p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6C24C21-41B8-4360-AAE6-B56603DFFF4E}"/>
              </a:ext>
            </a:extLst>
          </p:cNvPr>
          <p:cNvSpPr txBox="1">
            <a:spLocks/>
          </p:cNvSpPr>
          <p:nvPr/>
        </p:nvSpPr>
        <p:spPr>
          <a:xfrm>
            <a:off x="3728204" y="1942283"/>
            <a:ext cx="6766481" cy="2445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harter"/>
              </a:rPr>
              <a:t>PC</a:t>
            </a:r>
          </a:p>
          <a:p>
            <a:r>
              <a:rPr lang="en-US" dirty="0">
                <a:solidFill>
                  <a:schemeClr val="bg1"/>
                </a:solidFill>
                <a:latin typeface="charter"/>
              </a:rPr>
              <a:t>Laptop</a:t>
            </a:r>
          </a:p>
          <a:p>
            <a:r>
              <a:rPr lang="en-US" dirty="0">
                <a:solidFill>
                  <a:schemeClr val="bg1"/>
                </a:solidFill>
                <a:latin typeface="charter"/>
              </a:rPr>
              <a:t>Mobile (windows, Android(Linux), apple)</a:t>
            </a:r>
          </a:p>
          <a:p>
            <a:r>
              <a:rPr lang="en-US" dirty="0">
                <a:solidFill>
                  <a:schemeClr val="bg1"/>
                </a:solidFill>
                <a:latin typeface="charter"/>
              </a:rPr>
              <a:t>Watches (Fitbit)</a:t>
            </a:r>
          </a:p>
          <a:p>
            <a:r>
              <a:rPr lang="en-US" dirty="0">
                <a:solidFill>
                  <a:schemeClr val="bg1"/>
                </a:solidFill>
                <a:latin typeface="charter"/>
              </a:rPr>
              <a:t>ATMs</a:t>
            </a:r>
          </a:p>
          <a:p>
            <a:r>
              <a:rPr lang="en-US" dirty="0">
                <a:solidFill>
                  <a:schemeClr val="bg1"/>
                </a:solidFill>
                <a:latin typeface="charter"/>
              </a:rPr>
              <a:t>Any Kiosk (self-checkout Machine)</a:t>
            </a: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656837" y="1184129"/>
            <a:ext cx="6968611" cy="2000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Operating System Functions</a:t>
            </a:r>
          </a:p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6C24C21-41B8-4360-AAE6-B56603DFFF4E}"/>
              </a:ext>
            </a:extLst>
          </p:cNvPr>
          <p:cNvSpPr txBox="1">
            <a:spLocks/>
          </p:cNvSpPr>
          <p:nvPr/>
        </p:nvSpPr>
        <p:spPr>
          <a:xfrm>
            <a:off x="3728204" y="1942283"/>
            <a:ext cx="6766481" cy="2445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D70C33-0B76-450F-80CD-4CDC8C88282A}"/>
              </a:ext>
            </a:extLst>
          </p:cNvPr>
          <p:cNvSpPr/>
          <p:nvPr/>
        </p:nvSpPr>
        <p:spPr>
          <a:xfrm>
            <a:off x="3656837" y="2872079"/>
            <a:ext cx="3163688" cy="10632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Processor/Process 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65233D-9CCA-46A0-ACFC-77E2B62BA704}"/>
              </a:ext>
            </a:extLst>
          </p:cNvPr>
          <p:cNvSpPr/>
          <p:nvPr/>
        </p:nvSpPr>
        <p:spPr>
          <a:xfrm>
            <a:off x="7264259" y="2793075"/>
            <a:ext cx="2899071" cy="1299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management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6C7FB5-4686-4EAB-9A7E-6FDBD60A77CB}"/>
              </a:ext>
            </a:extLst>
          </p:cNvPr>
          <p:cNvSpPr/>
          <p:nvPr/>
        </p:nvSpPr>
        <p:spPr>
          <a:xfrm>
            <a:off x="3788283" y="5087222"/>
            <a:ext cx="3032242" cy="11732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 &amp; Storage Management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07038A-642E-469D-98D1-B6D807C93C4A}"/>
              </a:ext>
            </a:extLst>
          </p:cNvPr>
          <p:cNvSpPr/>
          <p:nvPr/>
        </p:nvSpPr>
        <p:spPr>
          <a:xfrm>
            <a:off x="7270878" y="5087222"/>
            <a:ext cx="2979529" cy="11732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Device Management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CCA77D-29DC-41E0-900E-F1165B393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9255" y="1886385"/>
            <a:ext cx="1297898" cy="1297898"/>
          </a:xfrm>
          <a:prstGeom prst="rect">
            <a:avLst/>
          </a:prstGeom>
        </p:spPr>
      </p:pic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14F89C9F-A16B-4D17-90A5-FC134BD10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93694"/>
              </p:ext>
            </p:extLst>
          </p:nvPr>
        </p:nvGraphicFramePr>
        <p:xfrm>
          <a:off x="7111444" y="1665243"/>
          <a:ext cx="12978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7898">
                  <a:extLst>
                    <a:ext uri="{9D8B030D-6E8A-4147-A177-3AD203B41FA5}">
                      <a16:colId xmlns:a16="http://schemas.microsoft.com/office/drawing/2014/main" val="4223929831"/>
                    </a:ext>
                  </a:extLst>
                </a:gridCol>
              </a:tblGrid>
              <a:tr h="1607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2722"/>
                  </a:ext>
                </a:extLst>
              </a:tr>
              <a:tr h="1607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78788"/>
                  </a:ext>
                </a:extLst>
              </a:tr>
              <a:tr h="160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74348"/>
                  </a:ext>
                </a:extLst>
              </a:tr>
              <a:tr h="160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37569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4B511068-6E74-4196-A3D3-DF3998FE0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60176" y="4640198"/>
            <a:ext cx="894048" cy="894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5D8F8-4EA5-411C-A8CF-91830E89A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38491" y="4586896"/>
            <a:ext cx="1024611" cy="10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216037" y="1350071"/>
            <a:ext cx="6968611" cy="448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Operating System Functions</a:t>
            </a:r>
          </a:p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6C24C21-41B8-4360-AAE6-B56603DFFF4E}"/>
              </a:ext>
            </a:extLst>
          </p:cNvPr>
          <p:cNvSpPr txBox="1">
            <a:spLocks/>
          </p:cNvSpPr>
          <p:nvPr/>
        </p:nvSpPr>
        <p:spPr>
          <a:xfrm>
            <a:off x="3728204" y="1942283"/>
            <a:ext cx="6766481" cy="2445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D70C33-0B76-450F-80CD-4CDC8C88282A}"/>
              </a:ext>
            </a:extLst>
          </p:cNvPr>
          <p:cNvSpPr/>
          <p:nvPr/>
        </p:nvSpPr>
        <p:spPr>
          <a:xfrm>
            <a:off x="3372305" y="1942283"/>
            <a:ext cx="3041570" cy="541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Processor/Process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3E4E-90EB-47DD-AD37-F9E42DAD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08954" y="1694328"/>
            <a:ext cx="1297898" cy="1297898"/>
          </a:xfrm>
          <a:prstGeom prst="rect">
            <a:avLst/>
          </a:prstGeom>
        </p:spPr>
      </p:pic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2F2B420B-325C-44A0-A360-BDF80E5952AB}"/>
              </a:ext>
            </a:extLst>
          </p:cNvPr>
          <p:cNvSpPr txBox="1">
            <a:spLocks/>
          </p:cNvSpPr>
          <p:nvPr/>
        </p:nvSpPr>
        <p:spPr>
          <a:xfrm>
            <a:off x="3216039" y="2758012"/>
            <a:ext cx="7035755" cy="1328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Process Scheduling</a:t>
            </a:r>
            <a:r>
              <a:rPr lang="en-US" dirty="0"/>
              <a:t>: OS decides which process gets the processor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OS Does</a:t>
            </a:r>
            <a:r>
              <a:rPr lang="en-US" dirty="0"/>
              <a:t>: </a:t>
            </a:r>
          </a:p>
          <a:p>
            <a:pPr marL="285750" indent="-285750">
              <a:buFontTx/>
              <a:buChar char="-"/>
            </a:pPr>
            <a:r>
              <a:rPr lang="en-US" dirty="0"/>
              <a:t>Keeps track of processor and status of the process.</a:t>
            </a:r>
          </a:p>
          <a:p>
            <a:pPr marL="285750" indent="-285750">
              <a:buFontTx/>
              <a:buChar char="-"/>
            </a:pPr>
            <a:r>
              <a:rPr lang="en-US" dirty="0"/>
              <a:t>Allocates the processor (CPU) to a process.</a:t>
            </a:r>
          </a:p>
          <a:p>
            <a:pPr marL="285750" indent="-285750">
              <a:buFontTx/>
              <a:buChar char="-"/>
            </a:pPr>
            <a:r>
              <a:rPr lang="en-US" dirty="0"/>
              <a:t>De-allocates processor when a process is no longer required.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216037" y="1350071"/>
            <a:ext cx="6968611" cy="448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Operating System Functions</a:t>
            </a:r>
          </a:p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6C24C21-41B8-4360-AAE6-B56603DFFF4E}"/>
              </a:ext>
            </a:extLst>
          </p:cNvPr>
          <p:cNvSpPr txBox="1">
            <a:spLocks/>
          </p:cNvSpPr>
          <p:nvPr/>
        </p:nvSpPr>
        <p:spPr>
          <a:xfrm>
            <a:off x="3728204" y="1942283"/>
            <a:ext cx="6766481" cy="2445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3E4E-90EB-47DD-AD37-F9E42DAD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1852" y="1964590"/>
            <a:ext cx="672266" cy="672266"/>
          </a:xfrm>
          <a:prstGeom prst="rect">
            <a:avLst/>
          </a:prstGeom>
        </p:spPr>
      </p:pic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2F2B420B-325C-44A0-A360-BDF80E5952AB}"/>
              </a:ext>
            </a:extLst>
          </p:cNvPr>
          <p:cNvSpPr txBox="1">
            <a:spLocks/>
          </p:cNvSpPr>
          <p:nvPr/>
        </p:nvSpPr>
        <p:spPr>
          <a:xfrm>
            <a:off x="3216039" y="2758012"/>
            <a:ext cx="5285657" cy="1328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b="0" i="0" dirty="0">
                <a:effectLst/>
                <a:latin typeface="Arial" panose="020B0604020202020204" pitchFamily="34" charset="0"/>
              </a:rPr>
              <a:t>Main memory is a large array of words or bytes where each word or byte has its own address.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Main memory provides fast storage that can be accessed directly by the CPU</a:t>
            </a:r>
          </a:p>
          <a:p>
            <a:pPr marL="285750" indent="-285750">
              <a:buFontTx/>
              <a:buChar char="-"/>
            </a:pPr>
            <a:endParaRPr lang="en-US" sz="12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OS Does </a:t>
            </a:r>
            <a:r>
              <a:rPr lang="en-US" sz="1200" dirty="0"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Keeps the track of used, unused, and Used by whom part of memory.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OS decides which process will get memory when and how much.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Allocates the memory when a process requests it to do so.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De-allocates the memory when a process no longer needs it or has been terminated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C1DD0A-76FE-427F-ACC4-1D4A597F3542}"/>
              </a:ext>
            </a:extLst>
          </p:cNvPr>
          <p:cNvSpPr/>
          <p:nvPr/>
        </p:nvSpPr>
        <p:spPr>
          <a:xfrm>
            <a:off x="3216037" y="2017569"/>
            <a:ext cx="2603682" cy="484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management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3C1CC70-B533-4888-AC1B-7B23974E5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31172"/>
              </p:ext>
            </p:extLst>
          </p:nvPr>
        </p:nvGraphicFramePr>
        <p:xfrm>
          <a:off x="9640058" y="1490368"/>
          <a:ext cx="1565639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5639">
                  <a:extLst>
                    <a:ext uri="{9D8B030D-6E8A-4147-A177-3AD203B41FA5}">
                      <a16:colId xmlns:a16="http://schemas.microsoft.com/office/drawing/2014/main" val="422392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7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7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3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6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8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1833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45B435-0E3B-4364-A00B-96FCEDD2083A}"/>
              </a:ext>
            </a:extLst>
          </p:cNvPr>
          <p:cNvCxnSpPr>
            <a:cxnSpLocks/>
          </p:cNvCxnSpPr>
          <p:nvPr/>
        </p:nvCxnSpPr>
        <p:spPr>
          <a:xfrm>
            <a:off x="8537242" y="2300723"/>
            <a:ext cx="11383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3DC7CB-BC40-43E0-8403-E69E0BEB109F}"/>
              </a:ext>
            </a:extLst>
          </p:cNvPr>
          <p:cNvSpPr txBox="1"/>
          <p:nvPr/>
        </p:nvSpPr>
        <p:spPr>
          <a:xfrm>
            <a:off x="9706130" y="4189751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CE667-6DB0-493A-BA37-74E40BCA83EC}"/>
              </a:ext>
            </a:extLst>
          </p:cNvPr>
          <p:cNvSpPr txBox="1"/>
          <p:nvPr/>
        </p:nvSpPr>
        <p:spPr>
          <a:xfrm rot="16200000">
            <a:off x="8524056" y="3038081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Addresses</a:t>
            </a:r>
          </a:p>
        </p:txBody>
      </p:sp>
    </p:spTree>
    <p:extLst>
      <p:ext uri="{BB962C8B-B14F-4D97-AF65-F5344CB8AC3E}">
        <p14:creationId xmlns:p14="http://schemas.microsoft.com/office/powerpoint/2010/main" val="36200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4919354" cy="667498"/>
          </a:xfrm>
        </p:spPr>
        <p:txBody>
          <a:bodyPr/>
          <a:lstStyle/>
          <a:p>
            <a:r>
              <a:rPr lang="en-US" dirty="0"/>
              <a:t>Evaluation Plan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Evaluation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185CA-F873-46AE-9255-A142082D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33" y="1590738"/>
            <a:ext cx="6023208" cy="47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216037" y="1350071"/>
            <a:ext cx="6968611" cy="448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Operating System Functions</a:t>
            </a:r>
          </a:p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6C24C21-41B8-4360-AAE6-B56603DFFF4E}"/>
              </a:ext>
            </a:extLst>
          </p:cNvPr>
          <p:cNvSpPr txBox="1">
            <a:spLocks/>
          </p:cNvSpPr>
          <p:nvPr/>
        </p:nvSpPr>
        <p:spPr>
          <a:xfrm>
            <a:off x="3728204" y="1942283"/>
            <a:ext cx="6766481" cy="2445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3E4E-90EB-47DD-AD37-F9E42DAD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2076" y="1913988"/>
            <a:ext cx="672266" cy="672266"/>
          </a:xfrm>
          <a:prstGeom prst="rect">
            <a:avLst/>
          </a:prstGeom>
        </p:spPr>
      </p:pic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2F2B420B-325C-44A0-A360-BDF80E5952AB}"/>
              </a:ext>
            </a:extLst>
          </p:cNvPr>
          <p:cNvSpPr txBox="1">
            <a:spLocks/>
          </p:cNvSpPr>
          <p:nvPr/>
        </p:nvSpPr>
        <p:spPr>
          <a:xfrm>
            <a:off x="3266404" y="2741456"/>
            <a:ext cx="5285657" cy="1328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A file system is normally organized into directories.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These directories may contain files and other directions.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OS Does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It regulates which process gets the file and for what duration.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 it keeps track of information, location, uses, status, etc.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how to store data or files into the computers and how users will access the files. 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Arial" panose="020B0604020202020204" pitchFamily="34" charset="0"/>
              </a:rPr>
              <a:t>Inodes</a:t>
            </a:r>
            <a:r>
              <a:rPr lang="en-US" sz="1200" dirty="0">
                <a:latin typeface="Arial" panose="020B0604020202020204" pitchFamily="34" charset="0"/>
              </a:rPr>
              <a:t> and File structure. (NTFS, FAT, FAT32, EXt3, Ext4, </a:t>
            </a:r>
            <a:r>
              <a:rPr lang="en-US" sz="1200" dirty="0" err="1">
                <a:latin typeface="Arial" panose="020B0604020202020204" pitchFamily="34" charset="0"/>
              </a:rPr>
              <a:t>Etc</a:t>
            </a:r>
            <a:r>
              <a:rPr lang="en-US" sz="1200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3C1CC70-B533-4888-AC1B-7B23974E551E}"/>
              </a:ext>
            </a:extLst>
          </p:cNvPr>
          <p:cNvGraphicFramePr>
            <a:graphicFrameLocks noGrp="1"/>
          </p:cNvGraphicFramePr>
          <p:nvPr/>
        </p:nvGraphicFramePr>
        <p:xfrm>
          <a:off x="9640058" y="1490368"/>
          <a:ext cx="1565639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5639">
                  <a:extLst>
                    <a:ext uri="{9D8B030D-6E8A-4147-A177-3AD203B41FA5}">
                      <a16:colId xmlns:a16="http://schemas.microsoft.com/office/drawing/2014/main" val="422392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7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7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3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6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8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1833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45B435-0E3B-4364-A00B-96FCEDD2083A}"/>
              </a:ext>
            </a:extLst>
          </p:cNvPr>
          <p:cNvCxnSpPr>
            <a:cxnSpLocks/>
          </p:cNvCxnSpPr>
          <p:nvPr/>
        </p:nvCxnSpPr>
        <p:spPr>
          <a:xfrm>
            <a:off x="8537242" y="2259882"/>
            <a:ext cx="11383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3DC7CB-BC40-43E0-8403-E69E0BEB109F}"/>
              </a:ext>
            </a:extLst>
          </p:cNvPr>
          <p:cNvSpPr txBox="1"/>
          <p:nvPr/>
        </p:nvSpPr>
        <p:spPr>
          <a:xfrm>
            <a:off x="9599533" y="1093674"/>
            <a:ext cx="165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CE667-6DB0-493A-BA37-74E40BCA83EC}"/>
              </a:ext>
            </a:extLst>
          </p:cNvPr>
          <p:cNvSpPr txBox="1"/>
          <p:nvPr/>
        </p:nvSpPr>
        <p:spPr>
          <a:xfrm rot="16200000">
            <a:off x="8524056" y="3038081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Addresses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C13064-FACD-4DD2-9A03-6F602366AA76}"/>
              </a:ext>
            </a:extLst>
          </p:cNvPr>
          <p:cNvSpPr/>
          <p:nvPr/>
        </p:nvSpPr>
        <p:spPr>
          <a:xfrm>
            <a:off x="3346049" y="2215658"/>
            <a:ext cx="2484296" cy="4552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 Management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5389D-307F-4919-A7F0-1B1CB43E4B09}"/>
              </a:ext>
            </a:extLst>
          </p:cNvPr>
          <p:cNvCxnSpPr>
            <a:cxnSpLocks/>
          </p:cNvCxnSpPr>
          <p:nvPr/>
        </p:nvCxnSpPr>
        <p:spPr>
          <a:xfrm flipV="1">
            <a:off x="10181420" y="4069692"/>
            <a:ext cx="0" cy="7046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3CF8250-2DA3-4624-9653-3F3225851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55667" y="4642376"/>
            <a:ext cx="1205459" cy="1205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BCA83-9110-4973-877E-B4D945943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40058" y="5187817"/>
            <a:ext cx="474034" cy="4740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E2F9B9-154F-4710-B67B-28603C51F9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302745" y="5232894"/>
            <a:ext cx="383879" cy="3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216037" y="1350071"/>
            <a:ext cx="6968611" cy="448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Operating System Functions</a:t>
            </a:r>
          </a:p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6C24C21-41B8-4360-AAE6-B56603DFFF4E}"/>
              </a:ext>
            </a:extLst>
          </p:cNvPr>
          <p:cNvSpPr txBox="1">
            <a:spLocks/>
          </p:cNvSpPr>
          <p:nvPr/>
        </p:nvSpPr>
        <p:spPr>
          <a:xfrm>
            <a:off x="3728204" y="1942283"/>
            <a:ext cx="6766481" cy="2445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3E4E-90EB-47DD-AD37-F9E42DAD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2076" y="1913988"/>
            <a:ext cx="672266" cy="672266"/>
          </a:xfrm>
          <a:prstGeom prst="rect">
            <a:avLst/>
          </a:prstGeom>
        </p:spPr>
      </p:pic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2F2B420B-325C-44A0-A360-BDF80E5952AB}"/>
              </a:ext>
            </a:extLst>
          </p:cNvPr>
          <p:cNvSpPr txBox="1">
            <a:spLocks/>
          </p:cNvSpPr>
          <p:nvPr/>
        </p:nvSpPr>
        <p:spPr>
          <a:xfrm>
            <a:off x="3266404" y="2741456"/>
            <a:ext cx="5285657" cy="1328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Operating System manages device communication via their respective drivers.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Devices like Sound interface card for sound input output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Network interface card for Wi-Fi, Ethernet, Bluetooth, etc.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VGA interface card for High-resolution Output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</a:rPr>
              <a:t>USB for Mouse, Keyboard another type of devices.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OS Does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Keeps track of all devices. I/O controller is responsible for this task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 Decides which process gets the device when and for how much time.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Allocates the device in an efficient way.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De-allocates devices.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3C1CC70-B533-4888-AC1B-7B23974E551E}"/>
              </a:ext>
            </a:extLst>
          </p:cNvPr>
          <p:cNvGraphicFramePr>
            <a:graphicFrameLocks noGrp="1"/>
          </p:cNvGraphicFramePr>
          <p:nvPr/>
        </p:nvGraphicFramePr>
        <p:xfrm>
          <a:off x="9640058" y="1490368"/>
          <a:ext cx="1565639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5639">
                  <a:extLst>
                    <a:ext uri="{9D8B030D-6E8A-4147-A177-3AD203B41FA5}">
                      <a16:colId xmlns:a16="http://schemas.microsoft.com/office/drawing/2014/main" val="422392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7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7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3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6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8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1833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45B435-0E3B-4364-A00B-96FCEDD2083A}"/>
              </a:ext>
            </a:extLst>
          </p:cNvPr>
          <p:cNvCxnSpPr>
            <a:cxnSpLocks/>
          </p:cNvCxnSpPr>
          <p:nvPr/>
        </p:nvCxnSpPr>
        <p:spPr>
          <a:xfrm>
            <a:off x="8537242" y="2259882"/>
            <a:ext cx="11383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3DC7CB-BC40-43E0-8403-E69E0BEB109F}"/>
              </a:ext>
            </a:extLst>
          </p:cNvPr>
          <p:cNvSpPr txBox="1"/>
          <p:nvPr/>
        </p:nvSpPr>
        <p:spPr>
          <a:xfrm>
            <a:off x="9599533" y="1093674"/>
            <a:ext cx="165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CE667-6DB0-493A-BA37-74E40BCA83EC}"/>
              </a:ext>
            </a:extLst>
          </p:cNvPr>
          <p:cNvSpPr txBox="1"/>
          <p:nvPr/>
        </p:nvSpPr>
        <p:spPr>
          <a:xfrm rot="16200000">
            <a:off x="8524056" y="3038081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Addresses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5389D-307F-4919-A7F0-1B1CB43E4B09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726703" y="4069692"/>
            <a:ext cx="454717" cy="635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3CF8250-2DA3-4624-9653-3F3225851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23973" y="4704924"/>
            <a:ext cx="1205459" cy="1205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BCA83-9110-4973-877E-B4D945943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66024" y="5257482"/>
            <a:ext cx="474034" cy="4740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E2F9B9-154F-4710-B67B-28603C51F9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700622" y="5270866"/>
            <a:ext cx="383879" cy="38387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9AA1BF6-4B7A-455D-A7BE-A5F07D9F1745}"/>
              </a:ext>
            </a:extLst>
          </p:cNvPr>
          <p:cNvSpPr/>
          <p:nvPr/>
        </p:nvSpPr>
        <p:spPr>
          <a:xfrm>
            <a:off x="3308592" y="1934650"/>
            <a:ext cx="2285033" cy="6914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Device Management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0C9E2D-EE9F-4925-A43E-8D92020FF2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831302" y="4914652"/>
            <a:ext cx="905960" cy="90596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8BAC3A-849E-41A6-B45B-48BB2A69EDAB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0918436" y="4112368"/>
            <a:ext cx="365846" cy="802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216037" y="1350071"/>
            <a:ext cx="6968611" cy="448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Why we are learning it?</a:t>
            </a:r>
          </a:p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6C24C21-41B8-4360-AAE6-B56603DFFF4E}"/>
              </a:ext>
            </a:extLst>
          </p:cNvPr>
          <p:cNvSpPr txBox="1">
            <a:spLocks/>
          </p:cNvSpPr>
          <p:nvPr/>
        </p:nvSpPr>
        <p:spPr>
          <a:xfrm>
            <a:off x="3728204" y="1942283"/>
            <a:ext cx="6766481" cy="2445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3E4E-90EB-47DD-AD37-F9E42DAD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2076" y="1913988"/>
            <a:ext cx="672266" cy="672266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3C1CC70-B533-4888-AC1B-7B23974E551E}"/>
              </a:ext>
            </a:extLst>
          </p:cNvPr>
          <p:cNvGraphicFramePr>
            <a:graphicFrameLocks noGrp="1"/>
          </p:cNvGraphicFramePr>
          <p:nvPr/>
        </p:nvGraphicFramePr>
        <p:xfrm>
          <a:off x="9640058" y="1490368"/>
          <a:ext cx="1565639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5639">
                  <a:extLst>
                    <a:ext uri="{9D8B030D-6E8A-4147-A177-3AD203B41FA5}">
                      <a16:colId xmlns:a16="http://schemas.microsoft.com/office/drawing/2014/main" val="422392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7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7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3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6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8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1833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45B435-0E3B-4364-A00B-96FCEDD2083A}"/>
              </a:ext>
            </a:extLst>
          </p:cNvPr>
          <p:cNvCxnSpPr>
            <a:cxnSpLocks/>
          </p:cNvCxnSpPr>
          <p:nvPr/>
        </p:nvCxnSpPr>
        <p:spPr>
          <a:xfrm>
            <a:off x="8537242" y="2259882"/>
            <a:ext cx="11383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3DC7CB-BC40-43E0-8403-E69E0BEB109F}"/>
              </a:ext>
            </a:extLst>
          </p:cNvPr>
          <p:cNvSpPr txBox="1"/>
          <p:nvPr/>
        </p:nvSpPr>
        <p:spPr>
          <a:xfrm>
            <a:off x="9599533" y="1093674"/>
            <a:ext cx="165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CE667-6DB0-493A-BA37-74E40BCA83EC}"/>
              </a:ext>
            </a:extLst>
          </p:cNvPr>
          <p:cNvSpPr txBox="1"/>
          <p:nvPr/>
        </p:nvSpPr>
        <p:spPr>
          <a:xfrm rot="16200000">
            <a:off x="8524056" y="3038081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Addresses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5389D-307F-4919-A7F0-1B1CB43E4B09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726703" y="4069692"/>
            <a:ext cx="454717" cy="635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3CF8250-2DA3-4624-9653-3F3225851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23973" y="4704924"/>
            <a:ext cx="1205459" cy="1205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BCA83-9110-4973-877E-B4D945943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66024" y="5257482"/>
            <a:ext cx="474034" cy="4740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E2F9B9-154F-4710-B67B-28603C51F9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700622" y="5270866"/>
            <a:ext cx="383879" cy="383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0C9E2D-EE9F-4925-A43E-8D92020FF2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831302" y="4914652"/>
            <a:ext cx="905960" cy="90596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8BAC3A-849E-41A6-B45B-48BB2A69EDAB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0918436" y="4112368"/>
            <a:ext cx="365846" cy="802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086D35-519B-4774-9B24-7C3B2B1E6AE4}"/>
              </a:ext>
            </a:extLst>
          </p:cNvPr>
          <p:cNvSpPr txBox="1">
            <a:spLocks/>
          </p:cNvSpPr>
          <p:nvPr/>
        </p:nvSpPr>
        <p:spPr>
          <a:xfrm>
            <a:off x="3216037" y="1350071"/>
            <a:ext cx="6968611" cy="448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Some Important commands</a:t>
            </a:r>
          </a:p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6C24C21-41B8-4360-AAE6-B56603DFFF4E}"/>
              </a:ext>
            </a:extLst>
          </p:cNvPr>
          <p:cNvSpPr txBox="1">
            <a:spLocks/>
          </p:cNvSpPr>
          <p:nvPr/>
        </p:nvSpPr>
        <p:spPr>
          <a:xfrm>
            <a:off x="3728204" y="1942283"/>
            <a:ext cx="6766481" cy="2445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3E4E-90EB-47DD-AD37-F9E42DAD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6519" y="1850647"/>
            <a:ext cx="672266" cy="672266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3C1CC70-B533-4888-AC1B-7B23974E5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05276"/>
              </p:ext>
            </p:extLst>
          </p:nvPr>
        </p:nvGraphicFramePr>
        <p:xfrm>
          <a:off x="7064559" y="1863468"/>
          <a:ext cx="1565639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5639">
                  <a:extLst>
                    <a:ext uri="{9D8B030D-6E8A-4147-A177-3AD203B41FA5}">
                      <a16:colId xmlns:a16="http://schemas.microsoft.com/office/drawing/2014/main" val="422392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7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74348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43CF8250-2DA3-4624-9653-3F3225851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04468" y="4311922"/>
            <a:ext cx="1205459" cy="1205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BCA83-9110-4973-877E-B4D945943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46519" y="4864480"/>
            <a:ext cx="474034" cy="4740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E2F9B9-154F-4710-B67B-28603C51F9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881117" y="4877864"/>
            <a:ext cx="383879" cy="383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0C9E2D-EE9F-4925-A43E-8D92020FF2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278688" y="4288235"/>
            <a:ext cx="905960" cy="905960"/>
          </a:xfrm>
          <a:prstGeom prst="rect">
            <a:avLst/>
          </a:prstGeom>
        </p:spPr>
      </p:pic>
      <p:sp>
        <p:nvSpPr>
          <p:cNvPr id="21" name="Text Placeholder 41">
            <a:extLst>
              <a:ext uri="{FF2B5EF4-FFF2-40B4-BE49-F238E27FC236}">
                <a16:creationId xmlns:a16="http://schemas.microsoft.com/office/drawing/2014/main" id="{FBE2DFC5-C838-4FBB-92B2-AD8691AA8DA7}"/>
              </a:ext>
            </a:extLst>
          </p:cNvPr>
          <p:cNvSpPr txBox="1">
            <a:spLocks/>
          </p:cNvSpPr>
          <p:nvPr/>
        </p:nvSpPr>
        <p:spPr>
          <a:xfrm>
            <a:off x="3300107" y="2629996"/>
            <a:ext cx="5285657" cy="1328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Top</a:t>
            </a:r>
            <a:r>
              <a:rPr lang="en-US" sz="1200" dirty="0">
                <a:latin typeface="Arial" panose="020B0604020202020204" pitchFamily="34" charset="0"/>
              </a:rPr>
              <a:t> : track of running process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Ps</a:t>
            </a:r>
            <a:r>
              <a:rPr lang="en-US" sz="1200" dirty="0">
                <a:latin typeface="Arial" panose="020B0604020202020204" pitchFamily="34" charset="0"/>
              </a:rPr>
              <a:t>: process status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Kil</a:t>
            </a:r>
            <a:r>
              <a:rPr lang="en-US" sz="1200" dirty="0">
                <a:latin typeface="Arial" panose="020B0604020202020204" pitchFamily="34" charset="0"/>
              </a:rPr>
              <a:t>l (kill a process)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Nice</a:t>
            </a:r>
            <a:r>
              <a:rPr lang="en-US" sz="1200" dirty="0">
                <a:latin typeface="Arial" panose="020B0604020202020204" pitchFamily="34" charset="0"/>
              </a:rPr>
              <a:t> [value -20 to 19] process name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FG . BG , &amp;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/proc</a:t>
            </a:r>
          </a:p>
        </p:txBody>
      </p:sp>
      <p:sp>
        <p:nvSpPr>
          <p:cNvPr id="24" name="Text Placeholder 41">
            <a:extLst>
              <a:ext uri="{FF2B5EF4-FFF2-40B4-BE49-F238E27FC236}">
                <a16:creationId xmlns:a16="http://schemas.microsoft.com/office/drawing/2014/main" id="{DD70AF69-1600-4ED5-A271-3900C705003E}"/>
              </a:ext>
            </a:extLst>
          </p:cNvPr>
          <p:cNvSpPr txBox="1">
            <a:spLocks/>
          </p:cNvSpPr>
          <p:nvPr/>
        </p:nvSpPr>
        <p:spPr>
          <a:xfrm>
            <a:off x="6816730" y="2959999"/>
            <a:ext cx="5285657" cy="1328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free</a:t>
            </a:r>
            <a:r>
              <a:rPr lang="en-US" sz="1200" dirty="0">
                <a:latin typeface="Arial" panose="020B0604020202020204" pitchFamily="34" charset="0"/>
              </a:rPr>
              <a:t> or /cat /proc/</a:t>
            </a:r>
            <a:r>
              <a:rPr lang="en-US" sz="1200" dirty="0" err="1">
                <a:latin typeface="Arial" panose="020B0604020202020204" pitchFamily="34" charset="0"/>
              </a:rPr>
              <a:t>meminfo</a:t>
            </a:r>
            <a:r>
              <a:rPr lang="en-US" sz="1200" dirty="0">
                <a:latin typeface="Arial" panose="020B0604020202020204" pitchFamily="34" charset="0"/>
              </a:rPr>
              <a:t>: Status of main memory usage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htop</a:t>
            </a:r>
            <a:r>
              <a:rPr lang="en-US" sz="1200" dirty="0">
                <a:latin typeface="Arial" panose="020B0604020202020204" pitchFamily="34" charset="0"/>
              </a:rPr>
              <a:t>: will tell you memory load of each process</a:t>
            </a:r>
          </a:p>
        </p:txBody>
      </p:sp>
      <p:sp>
        <p:nvSpPr>
          <p:cNvPr id="25" name="Text Placeholder 41">
            <a:extLst>
              <a:ext uri="{FF2B5EF4-FFF2-40B4-BE49-F238E27FC236}">
                <a16:creationId xmlns:a16="http://schemas.microsoft.com/office/drawing/2014/main" id="{CA3D4CCA-8405-4B2A-8729-056F26CB8BBF}"/>
              </a:ext>
            </a:extLst>
          </p:cNvPr>
          <p:cNvSpPr txBox="1">
            <a:spLocks/>
          </p:cNvSpPr>
          <p:nvPr/>
        </p:nvSpPr>
        <p:spPr>
          <a:xfrm>
            <a:off x="3728204" y="5338514"/>
            <a:ext cx="5285657" cy="1328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Touch/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mkdir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rmdir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/rm/mv/rename</a:t>
            </a:r>
            <a:r>
              <a:rPr lang="en-US" sz="1200" dirty="0">
                <a:latin typeface="Arial" panose="020B0604020202020204" pitchFamily="34" charset="0"/>
              </a:rPr>
              <a:t>: create delete files and folders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Df / df -h</a:t>
            </a:r>
            <a:r>
              <a:rPr lang="en-US" sz="1200" dirty="0">
                <a:latin typeface="Arial" panose="020B0604020202020204" pitchFamily="34" charset="0"/>
              </a:rPr>
              <a:t>: disk free space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du</a:t>
            </a:r>
            <a:r>
              <a:rPr lang="en-US" sz="1200" dirty="0">
                <a:latin typeface="Arial" panose="020B0604020202020204" pitchFamily="34" charset="0"/>
              </a:rPr>
              <a:t>: estimate file disk usage in a directory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Fdisk</a:t>
            </a:r>
            <a:r>
              <a:rPr lang="en-US" sz="1200" dirty="0">
                <a:latin typeface="Arial" panose="020B0604020202020204" pitchFamily="34" charset="0"/>
              </a:rPr>
              <a:t>: format a disk</a:t>
            </a:r>
          </a:p>
        </p:txBody>
      </p:sp>
      <p:sp>
        <p:nvSpPr>
          <p:cNvPr id="26" name="Text Placeholder 41">
            <a:extLst>
              <a:ext uri="{FF2B5EF4-FFF2-40B4-BE49-F238E27FC236}">
                <a16:creationId xmlns:a16="http://schemas.microsoft.com/office/drawing/2014/main" id="{F2FE1F59-0769-4643-B1C3-E88CE99A1882}"/>
              </a:ext>
            </a:extLst>
          </p:cNvPr>
          <p:cNvSpPr txBox="1">
            <a:spLocks/>
          </p:cNvSpPr>
          <p:nvPr/>
        </p:nvSpPr>
        <p:spPr>
          <a:xfrm>
            <a:off x="8926642" y="5056731"/>
            <a:ext cx="2817171" cy="14656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Ipconfig,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Nslookup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Ping,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Lsof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Netstat –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antu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: </a:t>
            </a:r>
            <a:r>
              <a:rPr lang="en-US" sz="1200" dirty="0" err="1">
                <a:latin typeface="Arial" panose="020B0604020202020204" pitchFamily="34" charset="0"/>
              </a:rPr>
              <a:t>Neworking</a:t>
            </a:r>
            <a:r>
              <a:rPr lang="en-US" sz="1200" dirty="0">
                <a:latin typeface="Arial" panose="020B0604020202020204" pitchFamily="34" charset="0"/>
              </a:rPr>
              <a:t> utilities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Lsmod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</a:rPr>
              <a:t>list of connected devices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Lsusb</a:t>
            </a:r>
            <a:r>
              <a:rPr lang="en-US" sz="1200" dirty="0"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Lscpu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,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Lshw,ls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pcihwinfo,lsblk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: Other hardware devices info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70E75-B8BF-492F-9D9E-0B3320F151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86790" y="1258408"/>
            <a:ext cx="6400672" cy="536976"/>
          </a:xfrm>
        </p:spPr>
        <p:txBody>
          <a:bodyPr/>
          <a:lstStyle/>
          <a:p>
            <a:r>
              <a:rPr lang="en-US" dirty="0"/>
              <a:t>Linux </a:t>
            </a:r>
            <a:r>
              <a:rPr lang="en-US" dirty="0" smtClean="0"/>
              <a:t>Directory Structure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pic>
        <p:nvPicPr>
          <p:cNvPr id="2050" name="Picture 2" descr="Linux Directory Structure and Important Files Paths Expla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21" y="1590738"/>
            <a:ext cx="60960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14751" y="2619632"/>
            <a:ext cx="2699952" cy="356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444980" y="3388477"/>
            <a:ext cx="1005247" cy="1331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6646746" y="6030097"/>
            <a:ext cx="2954454" cy="319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829331" y="3481020"/>
            <a:ext cx="2771869" cy="6276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0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19F-AECB-4CC9-A317-0E02E76F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and Shell Scripting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70E75-B8BF-492F-9D9E-0B3320F151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Shell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82F2E-61F1-4BC0-AA80-8CBB09F3AE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9595" y="2178443"/>
            <a:ext cx="5352178" cy="2010497"/>
          </a:xfrm>
        </p:spPr>
        <p:txBody>
          <a:bodyPr/>
          <a:lstStyle/>
          <a:p>
            <a:r>
              <a:rPr lang="en-US" dirty="0"/>
              <a:t>The shell is the </a:t>
            </a:r>
            <a:r>
              <a:rPr lang="en-US" dirty="0" smtClean="0"/>
              <a:t>Linux </a:t>
            </a:r>
            <a:r>
              <a:rPr lang="en-US" dirty="0"/>
              <a:t>command line interpreter.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provides an interface between the user and the kernel and executes programs called commands.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a user enters </a:t>
            </a:r>
            <a:r>
              <a:rPr lang="en-US" i="1" dirty="0"/>
              <a:t>ls </a:t>
            </a:r>
            <a:r>
              <a:rPr lang="en-US" dirty="0"/>
              <a:t>then the shell executes the </a:t>
            </a:r>
            <a:r>
              <a:rPr lang="en-US" i="1" dirty="0"/>
              <a:t>ls</a:t>
            </a:r>
            <a:r>
              <a:rPr lang="en-US" dirty="0"/>
              <a:t> command.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21545B-A183-4977-9200-A97D6491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C8B5-5F04-4F3D-9FF8-E2F58628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2B937E-7D3A-4C40-965C-7E3224D96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670E75-B8BF-492F-9D9E-0B3320F151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3" y="4639667"/>
            <a:ext cx="2556579" cy="365125"/>
          </a:xfrm>
        </p:spPr>
        <p:txBody>
          <a:bodyPr/>
          <a:lstStyle/>
          <a:p>
            <a:r>
              <a:rPr lang="en-US" dirty="0" smtClean="0"/>
              <a:t>Shell Script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3B82F2E-61F1-4BC0-AA80-8CBB09F3AE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3141" y="5053914"/>
            <a:ext cx="6293351" cy="1223865"/>
          </a:xfrm>
        </p:spPr>
        <p:txBody>
          <a:bodyPr/>
          <a:lstStyle/>
          <a:p>
            <a:r>
              <a:rPr lang="en-US" dirty="0"/>
              <a:t>A shell script is a text file that contains a sequence of commands for a UNIX-based operating system.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62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50" y="563671"/>
            <a:ext cx="6850481" cy="2387771"/>
          </a:xfrm>
        </p:spPr>
        <p:txBody>
          <a:bodyPr/>
          <a:lstStyle/>
          <a:p>
            <a:r>
              <a:rPr lang="en-US" dirty="0"/>
              <a:t>Lets Setup AWS account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930212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779" y="2161164"/>
            <a:ext cx="7854599" cy="814824"/>
          </a:xfrm>
        </p:spPr>
        <p:txBody>
          <a:bodyPr/>
          <a:lstStyle/>
          <a:p>
            <a:r>
              <a:rPr lang="en-US" dirty="0"/>
              <a:t>Assignment 1 Discussion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055361"/>
            <a:ext cx="8859532" cy="175657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3416411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779" y="2161164"/>
            <a:ext cx="7854599" cy="814824"/>
          </a:xfrm>
        </p:spPr>
        <p:txBody>
          <a:bodyPr/>
          <a:lstStyle/>
          <a:p>
            <a:r>
              <a:rPr lang="en-US" dirty="0"/>
              <a:t>Project Discussion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055361"/>
            <a:ext cx="8859532" cy="175657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4113667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4" y="2161164"/>
            <a:ext cx="7410979" cy="814824"/>
          </a:xfrm>
        </p:spPr>
        <p:txBody>
          <a:bodyPr/>
          <a:lstStyle/>
          <a:p>
            <a:r>
              <a:rPr lang="en-US" dirty="0"/>
              <a:t>Some Imp. Topics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070" y="3055361"/>
            <a:ext cx="8859532" cy="175657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US" dirty="0">
                <a:hlinkClick r:id="rId2"/>
              </a:rPr>
              <a:t>https://12factor.net/</a:t>
            </a:r>
            <a:r>
              <a:rPr lang="en-US" dirty="0"/>
              <a:t> - The Twelve Factor APP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Multi tenant vs single tenant Architecture</a:t>
            </a:r>
          </a:p>
          <a:p>
            <a:pPr marL="285750" indent="-285750" algn="l">
              <a:buFontTx/>
              <a:buChar char="-"/>
            </a:pP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82818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6" y="533674"/>
            <a:ext cx="7541086" cy="1929505"/>
          </a:xfrm>
        </p:spPr>
        <p:txBody>
          <a:bodyPr/>
          <a:lstStyle/>
          <a:p>
            <a:r>
              <a:rPr lang="en-US" sz="2000" dirty="0"/>
              <a:t>Introduction to Web application , Components and web application architecture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956" y="2727874"/>
            <a:ext cx="4989628" cy="816022"/>
          </a:xfrm>
        </p:spPr>
        <p:txBody>
          <a:bodyPr>
            <a:normAutofit/>
          </a:bodyPr>
          <a:lstStyle/>
          <a:p>
            <a:r>
              <a:rPr lang="en-US" dirty="0"/>
              <a:t>Tarun Vats</a:t>
            </a:r>
          </a:p>
        </p:txBody>
      </p:sp>
    </p:spTree>
    <p:extLst>
      <p:ext uri="{BB962C8B-B14F-4D97-AF65-F5344CB8AC3E}">
        <p14:creationId xmlns:p14="http://schemas.microsoft.com/office/powerpoint/2010/main" val="8924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50" y="563671"/>
            <a:ext cx="4989629" cy="2387771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6852" y="3531676"/>
            <a:ext cx="4989628" cy="1756576"/>
          </a:xfrm>
        </p:spPr>
        <p:txBody>
          <a:bodyPr>
            <a:normAutofit/>
          </a:bodyPr>
          <a:lstStyle/>
          <a:p>
            <a:r>
              <a:rPr lang="en-US" dirty="0"/>
              <a:t>Tarun Vats​​</a:t>
            </a:r>
          </a:p>
          <a:p>
            <a:r>
              <a:rPr lang="en-US" dirty="0"/>
              <a:t>​Tarun.vats@johnabbott.qc.ca​</a:t>
            </a:r>
          </a:p>
          <a:p>
            <a:r>
              <a:rPr lang="en-US" dirty="0"/>
              <a:t>​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4919354" cy="66749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2556579" cy="365125"/>
          </a:xfrm>
        </p:spPr>
        <p:txBody>
          <a:bodyPr/>
          <a:lstStyle/>
          <a:p>
            <a:r>
              <a:rPr lang="en-US" dirty="0"/>
              <a:t>1. Web Application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9595" y="2178444"/>
            <a:ext cx="2887005" cy="132823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Introduction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happens when you go www.google.com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843243-D5AF-4FB8-A0B6-47BAF2CEE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8997" y="1873815"/>
            <a:ext cx="2556578" cy="365125"/>
          </a:xfrm>
        </p:spPr>
        <p:txBody>
          <a:bodyPr/>
          <a:lstStyle/>
          <a:p>
            <a:r>
              <a:rPr lang="en-US" dirty="0"/>
              <a:t>2. Its Components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56B4F7-80AA-4955-8984-D9DA3B536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8997" y="2178444"/>
            <a:ext cx="2556578" cy="12910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Browser/ Client </a:t>
            </a:r>
          </a:p>
          <a:p>
            <a:pPr marL="285750" indent="-285750">
              <a:buFontTx/>
              <a:buChar char="-"/>
            </a:pPr>
            <a:r>
              <a:rPr lang="en-US" dirty="0"/>
              <a:t>Server / Web Server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3B5DB8F-544D-4B8A-98F5-10157CB578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7069" y="3426619"/>
            <a:ext cx="3139668" cy="365125"/>
          </a:xfrm>
        </p:spPr>
        <p:txBody>
          <a:bodyPr/>
          <a:lstStyle/>
          <a:p>
            <a:r>
              <a:rPr lang="en-US" dirty="0"/>
              <a:t>3. Traditional and Modern Architectures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DC1492D-B4FC-4834-8463-9F39FDB78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9594" y="3887856"/>
            <a:ext cx="2730595" cy="132823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Monolithic Architecture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Microservice Architecture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cases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Advantages and Disadvantages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1C997B7-3BCB-422D-B850-6AD06C8FB9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73742" y="3431467"/>
            <a:ext cx="3265361" cy="365125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smtClean="0"/>
              <a:t>OS and Scripting </a:t>
            </a:r>
            <a:r>
              <a:rPr lang="en-US" dirty="0"/>
              <a:t>Language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82CC08AE-1854-427C-A409-844DADA8D4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8997" y="4193328"/>
            <a:ext cx="2556578" cy="1291081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dirty="0" smtClean="0"/>
              <a:t> Operating System</a:t>
            </a:r>
          </a:p>
          <a:p>
            <a:r>
              <a:rPr lang="en-US" dirty="0" smtClean="0"/>
              <a:t>- Important </a:t>
            </a:r>
            <a:r>
              <a:rPr lang="en-US" dirty="0"/>
              <a:t>OS commands and scripts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sp>
        <p:nvSpPr>
          <p:cNvPr id="16" name="Text Placeholder 57">
            <a:extLst>
              <a:ext uri="{FF2B5EF4-FFF2-40B4-BE49-F238E27FC236}">
                <a16:creationId xmlns:a16="http://schemas.microsoft.com/office/drawing/2014/main" id="{C41FC4E5-DAC8-4EDA-A2BC-DB7C4CB2A441}"/>
              </a:ext>
            </a:extLst>
          </p:cNvPr>
          <p:cNvSpPr txBox="1">
            <a:spLocks/>
          </p:cNvSpPr>
          <p:nvPr/>
        </p:nvSpPr>
        <p:spPr>
          <a:xfrm>
            <a:off x="4211735" y="5685581"/>
            <a:ext cx="3638340" cy="1097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4919354" cy="667498"/>
          </a:xfrm>
        </p:spPr>
        <p:txBody>
          <a:bodyPr/>
          <a:lstStyle/>
          <a:p>
            <a:r>
              <a:rPr lang="en-US" dirty="0"/>
              <a:t>1. Web Application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2556579" cy="365125"/>
          </a:xfrm>
        </p:spPr>
        <p:txBody>
          <a:bodyPr/>
          <a:lstStyle/>
          <a:p>
            <a:r>
              <a:rPr lang="en-US" dirty="0"/>
              <a:t>What is it ?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9594" y="2178444"/>
            <a:ext cx="4668893" cy="895624"/>
          </a:xfrm>
        </p:spPr>
        <p:txBody>
          <a:bodyPr/>
          <a:lstStyle/>
          <a:p>
            <a:r>
              <a:rPr lang="en-US" dirty="0"/>
              <a:t>Web application is </a:t>
            </a:r>
            <a:r>
              <a:rPr lang="en-US" dirty="0">
                <a:solidFill>
                  <a:srgbClr val="FF0000"/>
                </a:solidFill>
              </a:rPr>
              <a:t>computer program </a:t>
            </a:r>
            <a:r>
              <a:rPr lang="en-US" dirty="0"/>
              <a:t>that performs tasks over the internet using </a:t>
            </a:r>
            <a:r>
              <a:rPr lang="en-US" dirty="0">
                <a:solidFill>
                  <a:srgbClr val="FF0000"/>
                </a:solidFill>
              </a:rPr>
              <a:t>web technologies</a:t>
            </a:r>
            <a:r>
              <a:rPr lang="en-US" dirty="0"/>
              <a:t>.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A web application is a computer program that uses a web browser to perform a particular function.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843243-D5AF-4FB8-A0B6-47BAF2CEE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2966" y="4183227"/>
            <a:ext cx="4222495" cy="165439"/>
          </a:xfrm>
        </p:spPr>
        <p:txBody>
          <a:bodyPr/>
          <a:lstStyle/>
          <a:p>
            <a:r>
              <a:rPr lang="en-US" dirty="0"/>
              <a:t>Technologies involved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DC1492D-B4FC-4834-8463-9F39FDB78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9596" y="4355940"/>
            <a:ext cx="2556577" cy="80608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Web Browser</a:t>
            </a:r>
          </a:p>
          <a:p>
            <a:pPr marL="285750" indent="-285750">
              <a:buFontTx/>
              <a:buChar char="-"/>
            </a:pPr>
            <a:r>
              <a:rPr lang="en-US" dirty="0"/>
              <a:t>Web Server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1. Web Application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April 4, 2022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7B83E0E-5005-4AEF-BE8F-3BE899AF61FE}"/>
              </a:ext>
            </a:extLst>
          </p:cNvPr>
          <p:cNvSpPr txBox="1">
            <a:spLocks/>
          </p:cNvSpPr>
          <p:nvPr/>
        </p:nvSpPr>
        <p:spPr>
          <a:xfrm>
            <a:off x="4187069" y="5162026"/>
            <a:ext cx="4222495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</a:t>
            </a:r>
          </a:p>
        </p:txBody>
      </p:sp>
      <p:sp>
        <p:nvSpPr>
          <p:cNvPr id="23" name="Text Placeholder 70">
            <a:extLst>
              <a:ext uri="{FF2B5EF4-FFF2-40B4-BE49-F238E27FC236}">
                <a16:creationId xmlns:a16="http://schemas.microsoft.com/office/drawing/2014/main" id="{5DC9A348-9899-4D0C-9C87-7FC79A08EECD}"/>
              </a:ext>
            </a:extLst>
          </p:cNvPr>
          <p:cNvSpPr txBox="1">
            <a:spLocks/>
          </p:cNvSpPr>
          <p:nvPr/>
        </p:nvSpPr>
        <p:spPr>
          <a:xfrm>
            <a:off x="3939153" y="5411524"/>
            <a:ext cx="5415186" cy="10117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Any website you run on a browser .</a:t>
            </a:r>
          </a:p>
          <a:p>
            <a:pPr marL="285750" indent="-285750">
              <a:buFontTx/>
              <a:buChar char="-"/>
            </a:pPr>
            <a:r>
              <a:rPr lang="en-US" dirty="0">
                <a:hlinkClick r:id="rId3"/>
              </a:rPr>
              <a:t>www.google.com</a:t>
            </a:r>
            <a:r>
              <a:rPr lang="en-US" dirty="0"/>
              <a:t> phone, laptop, desktop, tablets, etc. it is still a web application  </a:t>
            </a:r>
          </a:p>
        </p:txBody>
      </p:sp>
    </p:spTree>
    <p:extLst>
      <p:ext uri="{BB962C8B-B14F-4D97-AF65-F5344CB8AC3E}">
        <p14:creationId xmlns:p14="http://schemas.microsoft.com/office/powerpoint/2010/main" val="4101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F9AF-AA9A-4F0C-B361-AA4F1553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57DFF-65EA-40AB-A81E-D93F532F0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4618481" cy="365125"/>
          </a:xfrm>
        </p:spPr>
        <p:txBody>
          <a:bodyPr/>
          <a:lstStyle/>
          <a:p>
            <a:r>
              <a:rPr lang="en-US" dirty="0"/>
              <a:t>Client Server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4454D-7E07-412F-90EB-CA0F006C41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0129" y="2500686"/>
            <a:ext cx="2556579" cy="132823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Web Client (Browser)</a:t>
            </a:r>
          </a:p>
          <a:p>
            <a:pPr marL="285750" indent="-285750">
              <a:buFontTx/>
              <a:buChar char="-"/>
            </a:pPr>
            <a:r>
              <a:rPr lang="en-US" dirty="0"/>
              <a:t>Web Server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69068E-8D14-4DC5-A5E1-52A891330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314620" y="1634682"/>
            <a:ext cx="3223511" cy="365125"/>
          </a:xfrm>
        </p:spPr>
        <p:txBody>
          <a:bodyPr/>
          <a:lstStyle/>
          <a:p>
            <a:pPr algn="ctr"/>
            <a:r>
              <a:rPr lang="en-US" dirty="0"/>
              <a:t>Client Server Architecture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06AF3A-C187-4691-B1E7-AABD4C314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7B4BAA9-8849-4346-86EA-80D7B1FE0B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34123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F9AF-AA9A-4F0C-B361-AA4F1553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57DFF-65EA-40AB-A81E-D93F532F0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4618481" cy="365125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4454D-7E07-412F-90EB-CA0F006C41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0129" y="2500685"/>
            <a:ext cx="6420121" cy="296760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It does not dependent on Operating system, Device , and browser as long as developed and tested for specific browser.</a:t>
            </a:r>
          </a:p>
          <a:p>
            <a:pPr marL="285750" indent="-285750">
              <a:buFontTx/>
              <a:buChar char="-"/>
            </a:pPr>
            <a:r>
              <a:rPr lang="en-US" dirty="0"/>
              <a:t>All users access the same version .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installation and download overhead at users side.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Reduce users  side resource consumption .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scope of piracy.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They reduce costs for both the business and end user as there is less support and maintenance required by the business and lower requirements for the end user’s computer .</a:t>
            </a:r>
          </a:p>
          <a:p>
            <a:pPr marL="285750" indent="-285750">
              <a:buFontTx/>
              <a:buChar char="-"/>
            </a:pPr>
            <a:r>
              <a:rPr lang="en-US" dirty="0"/>
              <a:t>And many more….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69068E-8D14-4DC5-A5E1-52A891330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06AF3A-C187-4691-B1E7-AABD4C314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7B4BAA9-8849-4346-86EA-80D7B1FE0B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10702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turistic Pitch Deck_TM56488565_Win32_JC_SL_v4" id="{6C16C3F5-3ABD-4B2B-B436-2E1E9CE9969F}" vid="{647D9492-9D63-44AA-8DEA-C98668FC47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1989D7-CF02-4DC5-9433-98B600ACA0D7}">
  <ds:schemaRefs>
    <ds:schemaRef ds:uri="http://purl.org/dc/dcmitype/"/>
    <ds:schemaRef ds:uri="http://purl.org/dc/elements/1.1/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http://purl.org/dc/terms/"/>
    <ds:schemaRef ds:uri="230e9df3-be65-4c73-a93b-d1236ebd677e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2367</TotalTime>
  <Words>2140</Words>
  <Application>Microsoft Office PowerPoint</Application>
  <PresentationFormat>Widescreen</PresentationFormat>
  <Paragraphs>531</Paragraphs>
  <Slides>50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Century Gothic Bold</vt:lpstr>
      <vt:lpstr>charter</vt:lpstr>
      <vt:lpstr>Courier New</vt:lpstr>
      <vt:lpstr>Daytona Pro Light</vt:lpstr>
      <vt:lpstr>IBM Plex Sans</vt:lpstr>
      <vt:lpstr>Open Sans</vt:lpstr>
      <vt:lpstr>Office Theme</vt:lpstr>
      <vt:lpstr>Cloud Administration and Security</vt:lpstr>
      <vt:lpstr>Course Curriculum In A Nutshell </vt:lpstr>
      <vt:lpstr>Any Question</vt:lpstr>
      <vt:lpstr>Evaluation Plan</vt:lpstr>
      <vt:lpstr>Introduction to Web application , Components and web application architecture</vt:lpstr>
      <vt:lpstr>Agenda</vt:lpstr>
      <vt:lpstr>1. Web Application</vt:lpstr>
      <vt:lpstr>Web Application</vt:lpstr>
      <vt:lpstr>Web Application</vt:lpstr>
      <vt:lpstr>Any Question</vt:lpstr>
      <vt:lpstr>Development - Technologies involved</vt:lpstr>
      <vt:lpstr>Development - Technologies involved</vt:lpstr>
      <vt:lpstr>Deep Dive – How does it work</vt:lpstr>
      <vt:lpstr>Deep Dive – How does it work</vt:lpstr>
      <vt:lpstr>Deep Dive – How does it work</vt:lpstr>
      <vt:lpstr>PowerPoint Presentation</vt:lpstr>
      <vt:lpstr>PowerPoint Presentation</vt:lpstr>
      <vt:lpstr>2. Web Application : Components</vt:lpstr>
      <vt:lpstr>Database Server</vt:lpstr>
      <vt:lpstr>Database Server</vt:lpstr>
      <vt:lpstr>PowerPoint Presentation</vt:lpstr>
      <vt:lpstr>3. Web Application : Traditional and Modern Architectures</vt:lpstr>
      <vt:lpstr>Web Application : Traditional and Modern Architectures</vt:lpstr>
      <vt:lpstr>Web Application : Traditional and Modern Architectures</vt:lpstr>
      <vt:lpstr>Breakout Room Time</vt:lpstr>
      <vt:lpstr>Web Application : Traditional and Modern Architectures</vt:lpstr>
      <vt:lpstr>Web Application : Traditional and Modern Architectures</vt:lpstr>
      <vt:lpstr>Example : WWW.Amazon.ca</vt:lpstr>
      <vt:lpstr>Breakout Room Time</vt:lpstr>
      <vt:lpstr>Monolithic vs Microservice</vt:lpstr>
      <vt:lpstr>Monolithic vs Microservice</vt:lpstr>
      <vt:lpstr>Discussion / Q&amp;A Break</vt:lpstr>
      <vt:lpstr>Operating System</vt:lpstr>
      <vt:lpstr>Operating System</vt:lpstr>
      <vt:lpstr>Operating System</vt:lpstr>
      <vt:lpstr>Operating System</vt:lpstr>
      <vt:lpstr>Operating System</vt:lpstr>
      <vt:lpstr>Operating System</vt:lpstr>
      <vt:lpstr>Operating System</vt:lpstr>
      <vt:lpstr>Operating System</vt:lpstr>
      <vt:lpstr>Operating System</vt:lpstr>
      <vt:lpstr>Operating System</vt:lpstr>
      <vt:lpstr>Operating System</vt:lpstr>
      <vt:lpstr>Operating System</vt:lpstr>
      <vt:lpstr>Shell and Shell Scripting</vt:lpstr>
      <vt:lpstr>Lets Setup AWS account</vt:lpstr>
      <vt:lpstr>Assignment 1 Discussion</vt:lpstr>
      <vt:lpstr>Project Discussion</vt:lpstr>
      <vt:lpstr>Some Imp. Topics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application , Components and web application architecture</dc:title>
  <dc:creator>Vats, Tarun</dc:creator>
  <cp:lastModifiedBy>hossein parsa</cp:lastModifiedBy>
  <cp:revision>245</cp:revision>
  <dcterms:created xsi:type="dcterms:W3CDTF">2022-03-05T22:39:07Z</dcterms:created>
  <dcterms:modified xsi:type="dcterms:W3CDTF">2022-10-22T02:27:46Z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